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8288000" cy="10287000"/>
  <p:notesSz cx="6858000" cy="9144000"/>
  <p:embeddedFontLst>
    <p:embeddedFont>
      <p:font typeface="Arimo" panose="020B0604020202020204" charset="0"/>
      <p:regular r:id="rId20"/>
    </p:embeddedFont>
    <p:embeddedFont>
      <p:font typeface="Montserrat" panose="00000500000000000000" pitchFamily="2" charset="0"/>
      <p:regular r:id="rId21"/>
      <p:bold r:id="rId22"/>
      <p:italic r:id="rId23"/>
      <p:boldItalic r:id="rId24"/>
    </p:embeddedFont>
    <p:embeddedFont>
      <p:font typeface="Montserrat Bold" panose="000008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Mindy.schmittle@knightmaterials.com" TargetMode="External"/><Relationship Id="rId2" Type="http://schemas.openxmlformats.org/officeDocument/2006/relationships/hyperlink" Target="http://www.knightmaterial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44982" y="0"/>
            <a:ext cx="12762614" cy="10287000"/>
            <a:chOff x="0" y="0"/>
            <a:chExt cx="1977263" cy="1593725"/>
          </a:xfrm>
        </p:grpSpPr>
        <p:sp>
          <p:nvSpPr>
            <p:cNvPr id="3" name="Freeform 3"/>
            <p:cNvSpPr/>
            <p:nvPr/>
          </p:nvSpPr>
          <p:spPr>
            <a:xfrm>
              <a:off x="0" y="0"/>
              <a:ext cx="1977263" cy="1593725"/>
            </a:xfrm>
            <a:custGeom>
              <a:avLst/>
              <a:gdLst/>
              <a:ahLst/>
              <a:cxnLst/>
              <a:rect l="l" t="t" r="r" b="b"/>
              <a:pathLst>
                <a:path w="1977263" h="1593725">
                  <a:moveTo>
                    <a:pt x="0" y="0"/>
                  </a:moveTo>
                  <a:lnTo>
                    <a:pt x="1977263" y="0"/>
                  </a:lnTo>
                  <a:lnTo>
                    <a:pt x="1977263" y="1593725"/>
                  </a:lnTo>
                  <a:lnTo>
                    <a:pt x="0" y="1593725"/>
                  </a:lnTo>
                  <a:close/>
                </a:path>
              </a:pathLst>
            </a:custGeom>
            <a:blipFill>
              <a:blip r:embed="rId2"/>
              <a:stretch>
                <a:fillRect l="-10562" r="-10562"/>
              </a:stretch>
            </a:blipFill>
          </p:spPr>
          <p:txBody>
            <a:bodyPr/>
            <a:lstStyle/>
            <a:p>
              <a:endParaRPr lang="en-US"/>
            </a:p>
          </p:txBody>
        </p:sp>
      </p:grpSp>
      <p:grpSp>
        <p:nvGrpSpPr>
          <p:cNvPr id="4" name="Group 4"/>
          <p:cNvGrpSpPr/>
          <p:nvPr/>
        </p:nvGrpSpPr>
        <p:grpSpPr>
          <a:xfrm>
            <a:off x="0" y="2772389"/>
            <a:ext cx="5644982" cy="7514611"/>
            <a:chOff x="0" y="0"/>
            <a:chExt cx="1486744" cy="1979157"/>
          </a:xfrm>
        </p:grpSpPr>
        <p:sp>
          <p:nvSpPr>
            <p:cNvPr id="5" name="Freeform 5"/>
            <p:cNvSpPr/>
            <p:nvPr/>
          </p:nvSpPr>
          <p:spPr>
            <a:xfrm>
              <a:off x="0" y="0"/>
              <a:ext cx="1486744" cy="1979157"/>
            </a:xfrm>
            <a:custGeom>
              <a:avLst/>
              <a:gdLst/>
              <a:ahLst/>
              <a:cxnLst/>
              <a:rect l="l" t="t" r="r" b="b"/>
              <a:pathLst>
                <a:path w="1486744" h="1979157">
                  <a:moveTo>
                    <a:pt x="0" y="0"/>
                  </a:moveTo>
                  <a:lnTo>
                    <a:pt x="1486744" y="0"/>
                  </a:lnTo>
                  <a:lnTo>
                    <a:pt x="1486744" y="1979157"/>
                  </a:lnTo>
                  <a:lnTo>
                    <a:pt x="0" y="1979157"/>
                  </a:lnTo>
                  <a:close/>
                </a:path>
              </a:pathLst>
            </a:custGeom>
            <a:solidFill>
              <a:srgbClr val="EF5A23"/>
            </a:solidFill>
          </p:spPr>
          <p:txBody>
            <a:bodyPr/>
            <a:lstStyle/>
            <a:p>
              <a:endParaRPr lang="en-US"/>
            </a:p>
          </p:txBody>
        </p:sp>
        <p:sp>
          <p:nvSpPr>
            <p:cNvPr id="6" name="TextBox 6"/>
            <p:cNvSpPr txBox="1"/>
            <p:nvPr/>
          </p:nvSpPr>
          <p:spPr>
            <a:xfrm>
              <a:off x="0" y="-38100"/>
              <a:ext cx="1486744" cy="20172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268473" y="573273"/>
            <a:ext cx="5108036" cy="1664416"/>
          </a:xfrm>
          <a:custGeom>
            <a:avLst/>
            <a:gdLst/>
            <a:ahLst/>
            <a:cxnLst/>
            <a:rect l="l" t="t" r="r" b="b"/>
            <a:pathLst>
              <a:path w="5108036" h="1664416">
                <a:moveTo>
                  <a:pt x="0" y="0"/>
                </a:moveTo>
                <a:lnTo>
                  <a:pt x="5108036" y="0"/>
                </a:lnTo>
                <a:lnTo>
                  <a:pt x="5108036" y="1664416"/>
                </a:lnTo>
                <a:lnTo>
                  <a:pt x="0" y="1664416"/>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0" y="3763343"/>
            <a:ext cx="5644982" cy="1807513"/>
          </a:xfrm>
          <a:prstGeom prst="rect">
            <a:avLst/>
          </a:prstGeom>
        </p:spPr>
        <p:txBody>
          <a:bodyPr lIns="0" tIns="0" rIns="0" bIns="0" rtlCol="0" anchor="t">
            <a:spAutoFit/>
          </a:bodyPr>
          <a:lstStyle/>
          <a:p>
            <a:pPr algn="ctr">
              <a:lnSpc>
                <a:spcPts val="4848"/>
              </a:lnSpc>
              <a:spcBef>
                <a:spcPct val="0"/>
              </a:spcBef>
            </a:pPr>
            <a:r>
              <a:rPr lang="en-US" sz="3463">
                <a:solidFill>
                  <a:srgbClr val="FFFFFF"/>
                </a:solidFill>
                <a:latin typeface="Montserrat"/>
                <a:ea typeface="Montserrat"/>
                <a:cs typeface="Montserrat"/>
                <a:sym typeface="Montserrat"/>
              </a:rPr>
              <a:t>“Chemical Resistant Masonry: Refractory and Ceramics”</a:t>
            </a:r>
            <a:r>
              <a:rPr lang="en-US" sz="3463">
                <a:solidFill>
                  <a:srgbClr val="000000"/>
                </a:solidFill>
                <a:latin typeface="Montserrat"/>
                <a:ea typeface="Montserrat"/>
                <a:cs typeface="Montserrat"/>
                <a:sym typeface="Montserrat"/>
              </a:rPr>
              <a:t> </a:t>
            </a:r>
          </a:p>
        </p:txBody>
      </p:sp>
      <p:sp>
        <p:nvSpPr>
          <p:cNvPr id="9" name="TextBox 9"/>
          <p:cNvSpPr txBox="1"/>
          <p:nvPr/>
        </p:nvSpPr>
        <p:spPr>
          <a:xfrm>
            <a:off x="531133" y="6352625"/>
            <a:ext cx="4582716" cy="545768"/>
          </a:xfrm>
          <a:prstGeom prst="rect">
            <a:avLst/>
          </a:prstGeom>
        </p:spPr>
        <p:txBody>
          <a:bodyPr lIns="0" tIns="0" rIns="0" bIns="0" rtlCol="0" anchor="t">
            <a:spAutoFit/>
          </a:bodyPr>
          <a:lstStyle/>
          <a:p>
            <a:pPr algn="ctr">
              <a:lnSpc>
                <a:spcPts val="4568"/>
              </a:lnSpc>
              <a:spcBef>
                <a:spcPct val="0"/>
              </a:spcBef>
            </a:pPr>
            <a:r>
              <a:rPr lang="en-US" sz="3263">
                <a:solidFill>
                  <a:srgbClr val="000000"/>
                </a:solidFill>
                <a:latin typeface="Montserrat"/>
                <a:ea typeface="Montserrat"/>
                <a:cs typeface="Montserrat"/>
                <a:sym typeface="Montserrat"/>
              </a:rPr>
              <a:t>- Is there a difference?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Freeform 4"/>
          <p:cNvSpPr/>
          <p:nvPr/>
        </p:nvSpPr>
        <p:spPr>
          <a:xfrm>
            <a:off x="287370" y="1536021"/>
            <a:ext cx="5052469" cy="8083950"/>
          </a:xfrm>
          <a:custGeom>
            <a:avLst/>
            <a:gdLst/>
            <a:ahLst/>
            <a:cxnLst/>
            <a:rect l="l" t="t" r="r" b="b"/>
            <a:pathLst>
              <a:path w="5052469" h="8083950">
                <a:moveTo>
                  <a:pt x="0" y="0"/>
                </a:moveTo>
                <a:lnTo>
                  <a:pt x="5052468" y="0"/>
                </a:lnTo>
                <a:lnTo>
                  <a:pt x="5052468" y="8083950"/>
                </a:lnTo>
                <a:lnTo>
                  <a:pt x="0" y="8083950"/>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6301863" y="1650302"/>
            <a:ext cx="4651466" cy="2717226"/>
            <a:chOff x="0" y="0"/>
            <a:chExt cx="812800" cy="474810"/>
          </a:xfrm>
        </p:grpSpPr>
        <p:sp>
          <p:nvSpPr>
            <p:cNvPr id="6" name="Freeform 6"/>
            <p:cNvSpPr/>
            <p:nvPr/>
          </p:nvSpPr>
          <p:spPr>
            <a:xfrm>
              <a:off x="0" y="0"/>
              <a:ext cx="812800" cy="474810"/>
            </a:xfrm>
            <a:custGeom>
              <a:avLst/>
              <a:gdLst/>
              <a:ahLst/>
              <a:cxnLst/>
              <a:rect l="l" t="t" r="r" b="b"/>
              <a:pathLst>
                <a:path w="812800" h="474810">
                  <a:moveTo>
                    <a:pt x="0" y="0"/>
                  </a:moveTo>
                  <a:lnTo>
                    <a:pt x="812800" y="0"/>
                  </a:lnTo>
                  <a:lnTo>
                    <a:pt x="812800" y="474810"/>
                  </a:lnTo>
                  <a:lnTo>
                    <a:pt x="0" y="474810"/>
                  </a:lnTo>
                  <a:close/>
                </a:path>
              </a:pathLst>
            </a:custGeom>
            <a:blipFill>
              <a:blip r:embed="rId4"/>
              <a:stretch>
                <a:fillRect t="-8243" b="-8243"/>
              </a:stretch>
            </a:blipFill>
          </p:spPr>
          <p:txBody>
            <a:bodyPr/>
            <a:lstStyle/>
            <a:p>
              <a:endParaRPr lang="en-US"/>
            </a:p>
          </p:txBody>
        </p:sp>
      </p:grpSp>
      <p:grpSp>
        <p:nvGrpSpPr>
          <p:cNvPr id="7" name="Group 7"/>
          <p:cNvGrpSpPr/>
          <p:nvPr/>
        </p:nvGrpSpPr>
        <p:grpSpPr>
          <a:xfrm>
            <a:off x="6330858" y="4558618"/>
            <a:ext cx="4593476" cy="5509965"/>
            <a:chOff x="0" y="0"/>
            <a:chExt cx="812800" cy="974970"/>
          </a:xfrm>
        </p:grpSpPr>
        <p:sp>
          <p:nvSpPr>
            <p:cNvPr id="8" name="Freeform 8"/>
            <p:cNvSpPr/>
            <p:nvPr/>
          </p:nvSpPr>
          <p:spPr>
            <a:xfrm>
              <a:off x="0" y="0"/>
              <a:ext cx="812800" cy="974970"/>
            </a:xfrm>
            <a:custGeom>
              <a:avLst/>
              <a:gdLst/>
              <a:ahLst/>
              <a:cxnLst/>
              <a:rect l="l" t="t" r="r" b="b"/>
              <a:pathLst>
                <a:path w="812800" h="974970">
                  <a:moveTo>
                    <a:pt x="0" y="0"/>
                  </a:moveTo>
                  <a:lnTo>
                    <a:pt x="812800" y="0"/>
                  </a:lnTo>
                  <a:lnTo>
                    <a:pt x="812800" y="974970"/>
                  </a:lnTo>
                  <a:lnTo>
                    <a:pt x="0" y="974970"/>
                  </a:lnTo>
                  <a:close/>
                </a:path>
              </a:pathLst>
            </a:custGeom>
            <a:blipFill>
              <a:blip r:embed="rId5"/>
              <a:stretch>
                <a:fillRect t="-5945"/>
              </a:stretch>
            </a:blipFill>
          </p:spPr>
          <p:txBody>
            <a:bodyPr/>
            <a:lstStyle/>
            <a:p>
              <a:endParaRPr lang="en-US"/>
            </a:p>
          </p:txBody>
        </p:sp>
      </p:grpSp>
      <p:grpSp>
        <p:nvGrpSpPr>
          <p:cNvPr id="9" name="Group 9"/>
          <p:cNvGrpSpPr/>
          <p:nvPr/>
        </p:nvGrpSpPr>
        <p:grpSpPr>
          <a:xfrm>
            <a:off x="11576763" y="4690416"/>
            <a:ext cx="6297370" cy="5246370"/>
            <a:chOff x="0" y="0"/>
            <a:chExt cx="975627" cy="812800"/>
          </a:xfrm>
        </p:grpSpPr>
        <p:sp>
          <p:nvSpPr>
            <p:cNvPr id="10" name="Freeform 10"/>
            <p:cNvSpPr/>
            <p:nvPr/>
          </p:nvSpPr>
          <p:spPr>
            <a:xfrm>
              <a:off x="0" y="0"/>
              <a:ext cx="975627" cy="812800"/>
            </a:xfrm>
            <a:custGeom>
              <a:avLst/>
              <a:gdLst/>
              <a:ahLst/>
              <a:cxnLst/>
              <a:rect l="l" t="t" r="r" b="b"/>
              <a:pathLst>
                <a:path w="975627" h="812800">
                  <a:moveTo>
                    <a:pt x="0" y="0"/>
                  </a:moveTo>
                  <a:lnTo>
                    <a:pt x="975627" y="0"/>
                  </a:lnTo>
                  <a:lnTo>
                    <a:pt x="975627" y="812800"/>
                  </a:lnTo>
                  <a:lnTo>
                    <a:pt x="0" y="812800"/>
                  </a:lnTo>
                  <a:close/>
                </a:path>
              </a:pathLst>
            </a:custGeom>
            <a:blipFill>
              <a:blip r:embed="rId6"/>
              <a:stretch>
                <a:fillRect l="-5563" t="-789" r="-14985" b="-789"/>
              </a:stretch>
            </a:blipFill>
          </p:spPr>
          <p:txBody>
            <a:bodyPr/>
            <a:lstStyle/>
            <a:p>
              <a:endParaRPr lang="en-US"/>
            </a:p>
          </p:txBody>
        </p:sp>
      </p:grpSp>
      <p:sp>
        <p:nvSpPr>
          <p:cNvPr id="11" name="TextBox 11"/>
          <p:cNvSpPr txBox="1"/>
          <p:nvPr/>
        </p:nvSpPr>
        <p:spPr>
          <a:xfrm>
            <a:off x="4143262" y="306017"/>
            <a:ext cx="10001477"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Key features and purpose</a:t>
            </a:r>
          </a:p>
        </p:txBody>
      </p:sp>
      <p:sp>
        <p:nvSpPr>
          <p:cNvPr id="12" name="TextBox 12"/>
          <p:cNvSpPr txBox="1"/>
          <p:nvPr/>
        </p:nvSpPr>
        <p:spPr>
          <a:xfrm>
            <a:off x="1163680" y="9562821"/>
            <a:ext cx="3539728" cy="505763"/>
          </a:xfrm>
          <a:prstGeom prst="rect">
            <a:avLst/>
          </a:prstGeom>
        </p:spPr>
        <p:txBody>
          <a:bodyPr lIns="0" tIns="0" rIns="0" bIns="0" rtlCol="0" anchor="t">
            <a:spAutoFit/>
          </a:bodyPr>
          <a:lstStyle/>
          <a:p>
            <a:pPr algn="ctr">
              <a:lnSpc>
                <a:spcPts val="4148"/>
              </a:lnSpc>
              <a:spcBef>
                <a:spcPct val="0"/>
              </a:spcBef>
            </a:pPr>
            <a:r>
              <a:rPr lang="en-US" sz="2963">
                <a:solidFill>
                  <a:srgbClr val="000000"/>
                </a:solidFill>
                <a:latin typeface="Montserrat"/>
                <a:ea typeface="Montserrat"/>
                <a:cs typeface="Montserrat"/>
                <a:sym typeface="Montserrat"/>
              </a:rPr>
              <a:t>Sulfuric Acid tower</a:t>
            </a:r>
          </a:p>
        </p:txBody>
      </p:sp>
      <p:sp>
        <p:nvSpPr>
          <p:cNvPr id="13" name="TextBox 13"/>
          <p:cNvSpPr txBox="1"/>
          <p:nvPr/>
        </p:nvSpPr>
        <p:spPr>
          <a:xfrm>
            <a:off x="12050284" y="1593152"/>
            <a:ext cx="4952222" cy="2077388"/>
          </a:xfrm>
          <a:prstGeom prst="rect">
            <a:avLst/>
          </a:prstGeom>
        </p:spPr>
        <p:txBody>
          <a:bodyPr lIns="0" tIns="0" rIns="0" bIns="0" rtlCol="0" anchor="t">
            <a:spAutoFit/>
          </a:bodyPr>
          <a:lstStyle/>
          <a:p>
            <a:pPr algn="ctr">
              <a:lnSpc>
                <a:spcPts val="4148"/>
              </a:lnSpc>
              <a:spcBef>
                <a:spcPct val="0"/>
              </a:spcBef>
            </a:pPr>
            <a:r>
              <a:rPr lang="en-US" sz="2963">
                <a:solidFill>
                  <a:srgbClr val="262626"/>
                </a:solidFill>
                <a:latin typeface="Montserrat"/>
                <a:ea typeface="Montserrat"/>
                <a:cs typeface="Montserrat"/>
                <a:sym typeface="Montserrat"/>
              </a:rPr>
              <a:t>Acid Brick Lined Vessel with Carbon Steel shell and PVDF membrane</a:t>
            </a:r>
          </a:p>
          <a:p>
            <a:pPr algn="ctr">
              <a:lnSpc>
                <a:spcPts val="4148"/>
              </a:lnSpc>
              <a:spcBef>
                <a:spcPct val="0"/>
              </a:spcBef>
            </a:pPr>
            <a:endParaRPr lang="en-US" sz="2963">
              <a:solidFill>
                <a:srgbClr val="262626"/>
              </a:solidFill>
              <a:latin typeface="Montserrat"/>
              <a:ea typeface="Montserrat"/>
              <a:cs typeface="Montserrat"/>
              <a:sym typeface="Montserrat"/>
            </a:endParaRPr>
          </a:p>
        </p:txBody>
      </p:sp>
      <p:sp>
        <p:nvSpPr>
          <p:cNvPr id="14" name="TextBox 14"/>
          <p:cNvSpPr txBox="1"/>
          <p:nvPr/>
        </p:nvSpPr>
        <p:spPr>
          <a:xfrm>
            <a:off x="11882313" y="4104652"/>
            <a:ext cx="5822007" cy="1002548"/>
          </a:xfrm>
          <a:prstGeom prst="rect">
            <a:avLst/>
          </a:prstGeom>
        </p:spPr>
        <p:txBody>
          <a:bodyPr lIns="0" tIns="0" rIns="0" bIns="0" rtlCol="0" anchor="t">
            <a:spAutoFit/>
          </a:bodyPr>
          <a:lstStyle/>
          <a:p>
            <a:pPr algn="ctr">
              <a:lnSpc>
                <a:spcPts val="4066"/>
              </a:lnSpc>
              <a:spcBef>
                <a:spcPct val="0"/>
              </a:spcBef>
            </a:pPr>
            <a:r>
              <a:rPr lang="en-US" sz="2904">
                <a:solidFill>
                  <a:srgbClr val="262626"/>
                </a:solidFill>
                <a:latin typeface="Montserrat"/>
                <a:ea typeface="Montserrat"/>
                <a:cs typeface="Montserrat"/>
                <a:sym typeface="Montserrat"/>
              </a:rPr>
              <a:t>Acid Brick Lined Quench Vessel</a:t>
            </a:r>
          </a:p>
          <a:p>
            <a:pPr algn="ctr">
              <a:lnSpc>
                <a:spcPts val="4066"/>
              </a:lnSpc>
              <a:spcBef>
                <a:spcPct val="0"/>
              </a:spcBef>
            </a:pPr>
            <a:endParaRPr lang="en-US" sz="2904">
              <a:solidFill>
                <a:srgbClr val="262626"/>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graphicFrame>
        <p:nvGraphicFramePr>
          <p:cNvPr id="4" name="Table 4"/>
          <p:cNvGraphicFramePr>
            <a:graphicFrameLocks noGrp="1"/>
          </p:cNvGraphicFramePr>
          <p:nvPr/>
        </p:nvGraphicFramePr>
        <p:xfrm>
          <a:off x="2198043" y="2051024"/>
          <a:ext cx="13891912" cy="7071508"/>
        </p:xfrm>
        <a:graphic>
          <a:graphicData uri="http://schemas.openxmlformats.org/drawingml/2006/table">
            <a:tbl>
              <a:tblPr/>
              <a:tblGrid>
                <a:gridCol w="3472978">
                  <a:extLst>
                    <a:ext uri="{9D8B030D-6E8A-4147-A177-3AD203B41FA5}">
                      <a16:colId xmlns:a16="http://schemas.microsoft.com/office/drawing/2014/main" val="20000"/>
                    </a:ext>
                  </a:extLst>
                </a:gridCol>
                <a:gridCol w="3472978">
                  <a:extLst>
                    <a:ext uri="{9D8B030D-6E8A-4147-A177-3AD203B41FA5}">
                      <a16:colId xmlns:a16="http://schemas.microsoft.com/office/drawing/2014/main" val="20001"/>
                    </a:ext>
                  </a:extLst>
                </a:gridCol>
                <a:gridCol w="3472978">
                  <a:extLst>
                    <a:ext uri="{9D8B030D-6E8A-4147-A177-3AD203B41FA5}">
                      <a16:colId xmlns:a16="http://schemas.microsoft.com/office/drawing/2014/main" val="20002"/>
                    </a:ext>
                  </a:extLst>
                </a:gridCol>
                <a:gridCol w="3472978">
                  <a:extLst>
                    <a:ext uri="{9D8B030D-6E8A-4147-A177-3AD203B41FA5}">
                      <a16:colId xmlns:a16="http://schemas.microsoft.com/office/drawing/2014/main" val="20003"/>
                    </a:ext>
                  </a:extLst>
                </a:gridCol>
              </a:tblGrid>
              <a:tr h="1417421">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Category</a:t>
                      </a:r>
                      <a:endParaRPr lang="en-US" sz="1100"/>
                    </a:p>
                    <a:p>
                      <a:pPr algn="ctr">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Monolithic</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Refractories</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Refractory </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Brick</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Chemical-Resistant</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Masonry</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0"/>
                  </a:ext>
                </a:extLst>
              </a:tr>
              <a:tr h="1356444">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Primary Purpose</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Withstand high temperatures, thermal shock, mechanical load</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Structural thermal protection with stable geometry and erosion resistance.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Resist corrosive chemicals, permeation, and liquid attack.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1"/>
                  </a:ext>
                </a:extLst>
              </a:tr>
              <a:tr h="1584755">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Design Drivers</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Heat flux, thermal gradients, expansion allowance, moisture removal.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Thermal expansion, structural keying, compression.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Chemical concentration, pH, temperature of chemical exposure, membrane. Mortar&amp; brick compatibility.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2"/>
                  </a:ext>
                </a:extLst>
              </a:tr>
              <a:tr h="1356444">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Service Environment</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Extreme heat, rapid cycling, mechanical load.</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High temperature environment; chosen when stability or shape retention is critical.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Corrosive, chemical-laden liquids/vapors.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3"/>
                  </a:ext>
                </a:extLst>
              </a:tr>
              <a:tr h="1356444">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Material Behavior</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Moisture release leading to steam pressure; expansion/shrinkage.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Controlled expansion through joints; mechanical interlock.</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Chemical impermeability and membrane &amp; mortar resistance dominate performance.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4597103" y="306017"/>
            <a:ext cx="9093795"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Key features and purpose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graphicFrame>
        <p:nvGraphicFramePr>
          <p:cNvPr id="4" name="Table 4"/>
          <p:cNvGraphicFramePr>
            <a:graphicFrameLocks noGrp="1"/>
          </p:cNvGraphicFramePr>
          <p:nvPr/>
        </p:nvGraphicFramePr>
        <p:xfrm>
          <a:off x="2198043" y="2051024"/>
          <a:ext cx="13891913" cy="7071509"/>
        </p:xfrm>
        <a:graphic>
          <a:graphicData uri="http://schemas.openxmlformats.org/drawingml/2006/table">
            <a:tbl>
              <a:tblPr/>
              <a:tblGrid>
                <a:gridCol w="3472978">
                  <a:extLst>
                    <a:ext uri="{9D8B030D-6E8A-4147-A177-3AD203B41FA5}">
                      <a16:colId xmlns:a16="http://schemas.microsoft.com/office/drawing/2014/main" val="20000"/>
                    </a:ext>
                  </a:extLst>
                </a:gridCol>
                <a:gridCol w="3472978">
                  <a:extLst>
                    <a:ext uri="{9D8B030D-6E8A-4147-A177-3AD203B41FA5}">
                      <a16:colId xmlns:a16="http://schemas.microsoft.com/office/drawing/2014/main" val="20001"/>
                    </a:ext>
                  </a:extLst>
                </a:gridCol>
                <a:gridCol w="3472978">
                  <a:extLst>
                    <a:ext uri="{9D8B030D-6E8A-4147-A177-3AD203B41FA5}">
                      <a16:colId xmlns:a16="http://schemas.microsoft.com/office/drawing/2014/main" val="20002"/>
                    </a:ext>
                  </a:extLst>
                </a:gridCol>
                <a:gridCol w="3472978">
                  <a:extLst>
                    <a:ext uri="{9D8B030D-6E8A-4147-A177-3AD203B41FA5}">
                      <a16:colId xmlns:a16="http://schemas.microsoft.com/office/drawing/2014/main" val="20003"/>
                    </a:ext>
                  </a:extLst>
                </a:gridCol>
              </a:tblGrid>
              <a:tr h="1417421">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Category</a:t>
                      </a:r>
                      <a:endParaRPr lang="en-US" sz="1100"/>
                    </a:p>
                    <a:p>
                      <a:pPr algn="ctr">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Monolithic</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Refractories</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Refractory </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Brick</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Chemical-Resistant</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Masonry</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0"/>
                  </a:ext>
                </a:extLst>
              </a:tr>
              <a:tr h="1356444">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Installation Technique</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Controlled mixing, water addition, vibration, curing.</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Precise bricklaying, joint control, keying, soldier courses.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Bedding/jointing mortars (furan, epoxy, silicate), membrane systems.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1"/>
                  </a:ext>
                </a:extLst>
              </a:tr>
              <a:tr h="1356444">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Anchoring / Support</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Heavy use of anchors to restrain material.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Rarely anchored; relies on geometry and compression.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No anchors; relies on joint integrity and membranes.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2"/>
                  </a:ext>
                </a:extLst>
              </a:tr>
              <a:tr h="1356444">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Tolerances &amp; Expansion</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Requires expansion joints, slip planes, tight control to avoid spalling.</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Tight joint tolerance, alignment, keying patterns, compression rings.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Joint uniformity essential; expansion less critical.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3"/>
                  </a:ext>
                </a:extLst>
              </a:tr>
              <a:tr h="1584755">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Dry-Out / Conditioning</a:t>
                      </a:r>
                      <a:endParaRPr lang="en-US" sz="1100"/>
                    </a:p>
                    <a:p>
                      <a:pPr algn="l">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Mandatory dry-out + controlled heat-up.</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No dry-out as brick linings are installed dry or with minimal mortar; controlled heat-up still required.</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No heat-up; controlled curing of resin mortars.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4581178" y="306017"/>
            <a:ext cx="9125643"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Key features and purpose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graphicFrame>
        <p:nvGraphicFramePr>
          <p:cNvPr id="4" name="Table 4"/>
          <p:cNvGraphicFramePr>
            <a:graphicFrameLocks noGrp="1"/>
          </p:cNvGraphicFramePr>
          <p:nvPr/>
        </p:nvGraphicFramePr>
        <p:xfrm>
          <a:off x="2198043" y="2051024"/>
          <a:ext cx="13891913" cy="4332020"/>
        </p:xfrm>
        <a:graphic>
          <a:graphicData uri="http://schemas.openxmlformats.org/drawingml/2006/table">
            <a:tbl>
              <a:tblPr/>
              <a:tblGrid>
                <a:gridCol w="3472978">
                  <a:extLst>
                    <a:ext uri="{9D8B030D-6E8A-4147-A177-3AD203B41FA5}">
                      <a16:colId xmlns:a16="http://schemas.microsoft.com/office/drawing/2014/main" val="20000"/>
                    </a:ext>
                  </a:extLst>
                </a:gridCol>
                <a:gridCol w="3472978">
                  <a:extLst>
                    <a:ext uri="{9D8B030D-6E8A-4147-A177-3AD203B41FA5}">
                      <a16:colId xmlns:a16="http://schemas.microsoft.com/office/drawing/2014/main" val="20001"/>
                    </a:ext>
                  </a:extLst>
                </a:gridCol>
                <a:gridCol w="3472978">
                  <a:extLst>
                    <a:ext uri="{9D8B030D-6E8A-4147-A177-3AD203B41FA5}">
                      <a16:colId xmlns:a16="http://schemas.microsoft.com/office/drawing/2014/main" val="20002"/>
                    </a:ext>
                  </a:extLst>
                </a:gridCol>
                <a:gridCol w="3472978">
                  <a:extLst>
                    <a:ext uri="{9D8B030D-6E8A-4147-A177-3AD203B41FA5}">
                      <a16:colId xmlns:a16="http://schemas.microsoft.com/office/drawing/2014/main" val="20003"/>
                    </a:ext>
                  </a:extLst>
                </a:gridCol>
              </a:tblGrid>
              <a:tr h="1408770">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Category</a:t>
                      </a:r>
                      <a:endParaRPr lang="en-US" sz="1100"/>
                    </a:p>
                    <a:p>
                      <a:pPr algn="ctr">
                        <a:lnSpc>
                          <a:spcPts val="2519"/>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Monolithic</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Refractories</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Refractory </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Brick</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ctr">
                        <a:lnSpc>
                          <a:spcPts val="2519"/>
                        </a:lnSpc>
                        <a:defRPr/>
                      </a:pPr>
                      <a:r>
                        <a:rPr lang="en-US" sz="1799" b="1">
                          <a:solidFill>
                            <a:srgbClr val="000000">
                              <a:alpha val="73725"/>
                            </a:srgbClr>
                          </a:solidFill>
                          <a:latin typeface="Montserrat Bold"/>
                          <a:ea typeface="Montserrat Bold"/>
                          <a:cs typeface="Montserrat Bold"/>
                          <a:sym typeface="Montserrat Bold"/>
                        </a:rPr>
                        <a:t>Chemical-Resistant</a:t>
                      </a:r>
                      <a:endParaRPr lang="en-US" sz="1100"/>
                    </a:p>
                    <a:p>
                      <a:pPr algn="ctr">
                        <a:lnSpc>
                          <a:spcPts val="2519"/>
                        </a:lnSpc>
                      </a:pPr>
                      <a:r>
                        <a:rPr lang="en-US" sz="1799" b="1">
                          <a:solidFill>
                            <a:srgbClr val="000000">
                              <a:alpha val="73725"/>
                            </a:srgbClr>
                          </a:solidFill>
                          <a:latin typeface="Montserrat Bold"/>
                          <a:ea typeface="Montserrat Bold"/>
                          <a:cs typeface="Montserrat Bold"/>
                          <a:sym typeface="Montserrat Bold"/>
                        </a:rPr>
                        <a:t>Masonry</a:t>
                      </a:r>
                    </a:p>
                    <a:p>
                      <a:pPr algn="ctr">
                        <a:lnSpc>
                          <a:spcPts val="2519"/>
                        </a:lnSpc>
                      </a:pPr>
                      <a:endParaRPr lang="en-US" sz="1799" b="1">
                        <a:solidFill>
                          <a:srgbClr val="000000">
                            <a:alpha val="73725"/>
                          </a:srgbClr>
                        </a:solidFill>
                        <a:latin typeface="Montserrat Bold"/>
                        <a:ea typeface="Montserrat Bold"/>
                        <a:cs typeface="Montserrat Bold"/>
                        <a:sym typeface="Montserrat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0"/>
                  </a:ext>
                </a:extLst>
              </a:tr>
              <a:tr h="1575083">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QA Focus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Density, water content, curing, anchorage, thermal zoning.</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Joint thickness, alignment, keying, brick quality.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Joint integrity, mortar, brick &amp; membrane compatibility, membrane pinhole-free , membrane continuity.</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1"/>
                  </a:ext>
                </a:extLst>
              </a:tr>
              <a:tr h="1348166">
                <a:tc>
                  <a:txBody>
                    <a:bodyPr/>
                    <a:lstStyle/>
                    <a:p>
                      <a:pPr algn="l">
                        <a:lnSpc>
                          <a:spcPts val="2519"/>
                        </a:lnSpc>
                        <a:defRPr/>
                      </a:pPr>
                      <a:r>
                        <a:rPr lang="en-US" sz="1799" b="1">
                          <a:solidFill>
                            <a:srgbClr val="000000">
                              <a:alpha val="73725"/>
                            </a:srgbClr>
                          </a:solidFill>
                          <a:latin typeface="Montserrat Bold"/>
                          <a:ea typeface="Montserrat Bold"/>
                          <a:cs typeface="Montserrat Bold"/>
                          <a:sym typeface="Montserrat Bold"/>
                        </a:rPr>
                        <a:t>Common Failure Modes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Steam spalling, thermal shock, erosion.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Misalignment, joint opening, keying failure.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tc>
                  <a:txBody>
                    <a:bodyPr/>
                    <a:lstStyle/>
                    <a:p>
                      <a:pPr algn="l">
                        <a:lnSpc>
                          <a:spcPts val="2239"/>
                        </a:lnSpc>
                        <a:defRPr/>
                      </a:pPr>
                      <a:r>
                        <a:rPr lang="en-US" sz="1599">
                          <a:solidFill>
                            <a:srgbClr val="000000">
                              <a:alpha val="73725"/>
                            </a:srgbClr>
                          </a:solidFill>
                          <a:latin typeface="Arimo"/>
                          <a:ea typeface="Arimo"/>
                          <a:cs typeface="Arimo"/>
                          <a:sym typeface="Arimo"/>
                        </a:rPr>
                        <a:t>Chemical attack, joint failure, permeation.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EF5A23">
                        <a:alpha val="73725"/>
                      </a:srgbClr>
                    </a:solidFill>
                  </a:tcPr>
                </a:tc>
                <a:extLst>
                  <a:ext uri="{0D108BD9-81ED-4DB2-BD59-A6C34878D82A}">
                    <a16:rowId xmlns:a16="http://schemas.microsoft.com/office/drawing/2014/main" val="10002"/>
                  </a:ext>
                </a:extLst>
              </a:tr>
            </a:tbl>
          </a:graphicData>
        </a:graphic>
      </p:graphicFrame>
      <p:sp>
        <p:nvSpPr>
          <p:cNvPr id="5" name="TextBox 5"/>
          <p:cNvSpPr txBox="1"/>
          <p:nvPr/>
        </p:nvSpPr>
        <p:spPr>
          <a:xfrm>
            <a:off x="4374163" y="306017"/>
            <a:ext cx="9539674"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Key features and purpose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4529614" y="306017"/>
            <a:ext cx="9228771"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Summary of Differences</a:t>
            </a:r>
          </a:p>
        </p:txBody>
      </p:sp>
      <p:sp>
        <p:nvSpPr>
          <p:cNvPr id="5" name="TextBox 5"/>
          <p:cNvSpPr txBox="1"/>
          <p:nvPr/>
        </p:nvSpPr>
        <p:spPr>
          <a:xfrm>
            <a:off x="650190" y="1745046"/>
            <a:ext cx="16987620" cy="8415958"/>
          </a:xfrm>
          <a:prstGeom prst="rect">
            <a:avLst/>
          </a:prstGeom>
        </p:spPr>
        <p:txBody>
          <a:bodyPr lIns="0" tIns="0" rIns="0" bIns="0" rtlCol="0" anchor="t">
            <a:spAutoFit/>
          </a:bodyPr>
          <a:lstStyle/>
          <a:p>
            <a:pPr algn="l">
              <a:lnSpc>
                <a:spcPts val="4428"/>
              </a:lnSpc>
            </a:pPr>
            <a:r>
              <a:rPr lang="en-US" sz="3163">
                <a:solidFill>
                  <a:srgbClr val="000000"/>
                </a:solidFill>
                <a:latin typeface="Montserrat"/>
                <a:ea typeface="Montserrat"/>
                <a:cs typeface="Montserrat"/>
                <a:sym typeface="Montserrat"/>
              </a:rPr>
              <a:t>Primary challenge handling extremely high temperatures versus high chemical corrosion.</a:t>
            </a:r>
          </a:p>
          <a:p>
            <a:pPr algn="l">
              <a:lnSpc>
                <a:spcPts val="4428"/>
              </a:lnSpc>
            </a:pPr>
            <a:endParaRPr lang="en-US" sz="3163">
              <a:solidFill>
                <a:srgbClr val="000000"/>
              </a:solidFill>
              <a:latin typeface="Montserrat"/>
              <a:ea typeface="Montserrat"/>
              <a:cs typeface="Montserrat"/>
              <a:sym typeface="Montserrat"/>
            </a:endParaRPr>
          </a:p>
          <a:p>
            <a:pPr algn="l">
              <a:lnSpc>
                <a:spcPts val="4428"/>
              </a:lnSpc>
            </a:pPr>
            <a:r>
              <a:rPr lang="en-US" sz="3163">
                <a:solidFill>
                  <a:srgbClr val="000000"/>
                </a:solidFill>
                <a:latin typeface="Montserrat"/>
                <a:ea typeface="Montserrat"/>
                <a:cs typeface="Montserrat"/>
                <a:sym typeface="Montserrat"/>
              </a:rPr>
              <a:t>Key materials Fireclay, Hi-alumina. Magnesia bricks, castable materials, Silica bricks versus specific acid-proof bricks, mortars and chemical resistant membrane systems.</a:t>
            </a:r>
          </a:p>
          <a:p>
            <a:pPr algn="l">
              <a:lnSpc>
                <a:spcPts val="4428"/>
              </a:lnSpc>
            </a:pPr>
            <a:endParaRPr lang="en-US" sz="3163">
              <a:solidFill>
                <a:srgbClr val="000000"/>
              </a:solidFill>
              <a:latin typeface="Montserrat"/>
              <a:ea typeface="Montserrat"/>
              <a:cs typeface="Montserrat"/>
              <a:sym typeface="Montserrat"/>
            </a:endParaRPr>
          </a:p>
          <a:p>
            <a:pPr algn="l">
              <a:lnSpc>
                <a:spcPts val="4428"/>
              </a:lnSpc>
            </a:pPr>
            <a:r>
              <a:rPr lang="en-US" sz="3163">
                <a:solidFill>
                  <a:srgbClr val="000000"/>
                </a:solidFill>
                <a:latin typeface="Montserrat"/>
                <a:ea typeface="Montserrat"/>
                <a:cs typeface="Montserrat"/>
                <a:sym typeface="Montserrat"/>
              </a:rPr>
              <a:t>Installation focused on thermal efficiency and structural integrity at high heat versus impermeable chemical resistant barrier and corrosion barrier.</a:t>
            </a:r>
          </a:p>
          <a:p>
            <a:pPr algn="l">
              <a:lnSpc>
                <a:spcPts val="4428"/>
              </a:lnSpc>
              <a:spcBef>
                <a:spcPct val="0"/>
              </a:spcBef>
            </a:pPr>
            <a:r>
              <a:rPr lang="en-US" sz="3163">
                <a:solidFill>
                  <a:srgbClr val="000000"/>
                </a:solidFill>
                <a:latin typeface="Montserrat"/>
                <a:ea typeface="Montserrat"/>
                <a:cs typeface="Montserrat"/>
                <a:sym typeface="Montserrat"/>
              </a:rPr>
              <a:t>While some large industrial service companies may employ craftsmen with both skill sets for complex projects like those in acid plants that involve both high heat and corrosive conditions, the skills required for each application are distinct and specialized.</a:t>
            </a:r>
          </a:p>
          <a:p>
            <a:pPr algn="l">
              <a:lnSpc>
                <a:spcPts val="4428"/>
              </a:lnSpc>
              <a:spcBef>
                <a:spcPct val="0"/>
              </a:spcBef>
            </a:pPr>
            <a:endParaRPr lang="en-US" sz="3163">
              <a:solidFill>
                <a:srgbClr val="000000"/>
              </a:solidFill>
              <a:latin typeface="Montserrat"/>
              <a:ea typeface="Montserrat"/>
              <a:cs typeface="Montserrat"/>
              <a:sym typeface="Montserrat"/>
            </a:endParaRPr>
          </a:p>
          <a:p>
            <a:pPr algn="l">
              <a:lnSpc>
                <a:spcPts val="4428"/>
              </a:lnSpc>
              <a:spcBef>
                <a:spcPct val="0"/>
              </a:spcBef>
            </a:pPr>
            <a:endParaRPr lang="en-US" sz="3163">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91199" y="856955"/>
            <a:ext cx="7905601" cy="3730293"/>
          </a:xfrm>
          <a:prstGeom prst="rect">
            <a:avLst/>
          </a:prstGeom>
        </p:spPr>
        <p:txBody>
          <a:bodyPr lIns="0" tIns="0" rIns="0" bIns="0" rtlCol="0" anchor="t">
            <a:spAutoFit/>
          </a:bodyPr>
          <a:lstStyle/>
          <a:p>
            <a:pPr algn="ctr">
              <a:lnSpc>
                <a:spcPts val="5968"/>
              </a:lnSpc>
              <a:spcBef>
                <a:spcPct val="0"/>
              </a:spcBef>
            </a:pPr>
            <a:r>
              <a:rPr lang="en-US" sz="4263">
                <a:solidFill>
                  <a:srgbClr val="000000"/>
                </a:solidFill>
                <a:latin typeface="Montserrat"/>
                <a:ea typeface="Montserrat"/>
                <a:cs typeface="Montserrat"/>
                <a:sym typeface="Montserrat"/>
              </a:rPr>
              <a:t>Knight Material Technologies</a:t>
            </a:r>
          </a:p>
          <a:p>
            <a:pPr algn="ctr">
              <a:lnSpc>
                <a:spcPts val="5968"/>
              </a:lnSpc>
              <a:spcBef>
                <a:spcPct val="0"/>
              </a:spcBef>
            </a:pPr>
            <a:r>
              <a:rPr lang="en-US" sz="4263">
                <a:solidFill>
                  <a:srgbClr val="000000"/>
                </a:solidFill>
                <a:latin typeface="Montserrat"/>
                <a:ea typeface="Montserrat"/>
                <a:cs typeface="Montserrat"/>
                <a:sym typeface="Montserrat"/>
              </a:rPr>
              <a:t>5385 Orchard View Drive</a:t>
            </a:r>
          </a:p>
          <a:p>
            <a:pPr algn="ctr">
              <a:lnSpc>
                <a:spcPts val="5968"/>
              </a:lnSpc>
              <a:spcBef>
                <a:spcPct val="0"/>
              </a:spcBef>
            </a:pPr>
            <a:r>
              <a:rPr lang="en-US" sz="4263">
                <a:solidFill>
                  <a:srgbClr val="000000"/>
                </a:solidFill>
                <a:latin typeface="Montserrat"/>
                <a:ea typeface="Montserrat"/>
                <a:cs typeface="Montserrat"/>
                <a:sym typeface="Montserrat"/>
              </a:rPr>
              <a:t>East Canton, OH 44730</a:t>
            </a:r>
          </a:p>
          <a:p>
            <a:pPr algn="ctr">
              <a:lnSpc>
                <a:spcPts val="5968"/>
              </a:lnSpc>
              <a:spcBef>
                <a:spcPct val="0"/>
              </a:spcBef>
            </a:pPr>
            <a:r>
              <a:rPr lang="en-US" sz="4263" u="sng">
                <a:solidFill>
                  <a:srgbClr val="EF5A23"/>
                </a:solidFill>
                <a:latin typeface="Montserrat"/>
                <a:ea typeface="Montserrat"/>
                <a:cs typeface="Montserrat"/>
                <a:sym typeface="Montserrat"/>
                <a:hlinkClick r:id="rId2" tooltip="http://www.knightmaterials.com"/>
              </a:rPr>
              <a:t>www.knightmaterials.com</a:t>
            </a:r>
          </a:p>
          <a:p>
            <a:pPr algn="ctr">
              <a:lnSpc>
                <a:spcPts val="5968"/>
              </a:lnSpc>
              <a:spcBef>
                <a:spcPct val="0"/>
              </a:spcBef>
            </a:pPr>
            <a:endParaRPr lang="en-US" sz="4263" u="sng">
              <a:solidFill>
                <a:srgbClr val="EF5A23"/>
              </a:solidFill>
              <a:latin typeface="Montserrat"/>
              <a:ea typeface="Montserrat"/>
              <a:cs typeface="Montserrat"/>
              <a:sym typeface="Montserrat"/>
              <a:hlinkClick r:id="rId2" tooltip="http://www.knightmaterials.com"/>
            </a:endParaRPr>
          </a:p>
        </p:txBody>
      </p:sp>
      <p:sp>
        <p:nvSpPr>
          <p:cNvPr id="3" name="TextBox 3"/>
          <p:cNvSpPr txBox="1"/>
          <p:nvPr/>
        </p:nvSpPr>
        <p:spPr>
          <a:xfrm>
            <a:off x="3825032" y="5621037"/>
            <a:ext cx="10637937" cy="3468673"/>
          </a:xfrm>
          <a:prstGeom prst="rect">
            <a:avLst/>
          </a:prstGeom>
        </p:spPr>
        <p:txBody>
          <a:bodyPr lIns="0" tIns="0" rIns="0" bIns="0" rtlCol="0" anchor="t">
            <a:spAutoFit/>
          </a:bodyPr>
          <a:lstStyle/>
          <a:p>
            <a:pPr algn="l">
              <a:lnSpc>
                <a:spcPts val="5408"/>
              </a:lnSpc>
            </a:pPr>
            <a:r>
              <a:rPr lang="en-US" sz="3863">
                <a:solidFill>
                  <a:srgbClr val="EF5A23"/>
                </a:solidFill>
                <a:latin typeface="Montserrat"/>
                <a:ea typeface="Montserrat"/>
                <a:cs typeface="Montserrat"/>
                <a:sym typeface="Montserrat"/>
              </a:rPr>
              <a:t>• </a:t>
            </a:r>
            <a:r>
              <a:rPr lang="en-US" sz="3863">
                <a:solidFill>
                  <a:srgbClr val="000000"/>
                </a:solidFill>
                <a:latin typeface="Montserrat"/>
                <a:ea typeface="Montserrat"/>
                <a:cs typeface="Montserrat"/>
                <a:sym typeface="Montserrat"/>
              </a:rPr>
              <a:t>Philip Hypes </a:t>
            </a:r>
          </a:p>
          <a:p>
            <a:pPr algn="l">
              <a:lnSpc>
                <a:spcPts val="5408"/>
              </a:lnSpc>
              <a:spcBef>
                <a:spcPct val="0"/>
              </a:spcBef>
            </a:pPr>
            <a:r>
              <a:rPr lang="en-US" sz="3863">
                <a:solidFill>
                  <a:srgbClr val="EF5A23"/>
                </a:solidFill>
                <a:latin typeface="Montserrat"/>
                <a:ea typeface="Montserrat"/>
                <a:cs typeface="Montserrat"/>
                <a:sym typeface="Montserrat"/>
              </a:rPr>
              <a:t>• </a:t>
            </a:r>
            <a:r>
              <a:rPr lang="en-US" sz="3863">
                <a:solidFill>
                  <a:srgbClr val="000000"/>
                </a:solidFill>
                <a:latin typeface="Montserrat"/>
                <a:ea typeface="Montserrat"/>
                <a:cs typeface="Montserrat"/>
                <a:sym typeface="Montserrat"/>
              </a:rPr>
              <a:t>Gulf Coast Regional Opporations Manager</a:t>
            </a:r>
          </a:p>
          <a:p>
            <a:pPr algn="l">
              <a:lnSpc>
                <a:spcPts val="5408"/>
              </a:lnSpc>
              <a:spcBef>
                <a:spcPct val="0"/>
              </a:spcBef>
            </a:pPr>
            <a:r>
              <a:rPr lang="en-US" sz="3863">
                <a:solidFill>
                  <a:srgbClr val="EF5A23"/>
                </a:solidFill>
                <a:latin typeface="Montserrat"/>
                <a:ea typeface="Montserrat"/>
                <a:cs typeface="Montserrat"/>
                <a:sym typeface="Montserrat"/>
              </a:rPr>
              <a:t>• </a:t>
            </a:r>
            <a:r>
              <a:rPr lang="en-US" sz="3863">
                <a:solidFill>
                  <a:srgbClr val="000000"/>
                </a:solidFill>
                <a:latin typeface="Montserrat"/>
                <a:ea typeface="Montserrat"/>
                <a:cs typeface="Montserrat"/>
                <a:sym typeface="Montserrat"/>
              </a:rPr>
              <a:t>O: +1 234-901-1755 C: +1 330-224-0486</a:t>
            </a:r>
          </a:p>
          <a:p>
            <a:pPr algn="l">
              <a:lnSpc>
                <a:spcPts val="5408"/>
              </a:lnSpc>
              <a:spcBef>
                <a:spcPct val="0"/>
              </a:spcBef>
            </a:pPr>
            <a:r>
              <a:rPr lang="en-US" sz="3863">
                <a:solidFill>
                  <a:srgbClr val="EF5A23"/>
                </a:solidFill>
                <a:latin typeface="Montserrat"/>
                <a:ea typeface="Montserrat"/>
                <a:cs typeface="Montserrat"/>
                <a:sym typeface="Montserrat"/>
              </a:rPr>
              <a:t>• </a:t>
            </a:r>
            <a:r>
              <a:rPr lang="en-US" sz="3863">
                <a:solidFill>
                  <a:srgbClr val="000000"/>
                </a:solidFill>
                <a:latin typeface="Montserrat"/>
                <a:ea typeface="Montserrat"/>
                <a:cs typeface="Montserrat"/>
                <a:sym typeface="Montserrat"/>
              </a:rPr>
              <a:t>E: </a:t>
            </a:r>
            <a:r>
              <a:rPr lang="en-US" sz="3863" u="sng">
                <a:solidFill>
                  <a:srgbClr val="EF5A23"/>
                </a:solidFill>
                <a:latin typeface="Montserrat"/>
                <a:ea typeface="Montserrat"/>
                <a:cs typeface="Montserrat"/>
                <a:sym typeface="Montserrat"/>
                <a:hlinkClick r:id="rId3" tooltip="mailto:Mindy.schmittle@knightmaterials.com"/>
              </a:rPr>
              <a:t>Philip.hypes@knightmaterials.com</a:t>
            </a:r>
            <a:r>
              <a:rPr lang="en-US" sz="3863">
                <a:solidFill>
                  <a:srgbClr val="000000"/>
                </a:solidFill>
                <a:latin typeface="Montserrat"/>
                <a:ea typeface="Montserrat"/>
                <a:cs typeface="Montserrat"/>
                <a:sym typeface="Montserrat"/>
              </a:rPr>
              <a:t> </a:t>
            </a:r>
          </a:p>
          <a:p>
            <a:pPr algn="just">
              <a:lnSpc>
                <a:spcPts val="5968"/>
              </a:lnSpc>
              <a:spcBef>
                <a:spcPct val="0"/>
              </a:spcBef>
            </a:pPr>
            <a:endParaRPr lang="en-US" sz="3863">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2444525" y="306017"/>
            <a:ext cx="13398951"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The intent of the presentation is threefold.</a:t>
            </a:r>
          </a:p>
        </p:txBody>
      </p:sp>
      <p:sp>
        <p:nvSpPr>
          <p:cNvPr id="5" name="TextBox 5"/>
          <p:cNvSpPr txBox="1"/>
          <p:nvPr/>
        </p:nvSpPr>
        <p:spPr>
          <a:xfrm>
            <a:off x="650190" y="1745046"/>
            <a:ext cx="16987620" cy="7903513"/>
          </a:xfrm>
          <a:prstGeom prst="rect">
            <a:avLst/>
          </a:prstGeom>
        </p:spPr>
        <p:txBody>
          <a:bodyPr lIns="0" tIns="0" rIns="0" bIns="0" rtlCol="0" anchor="t">
            <a:spAutoFit/>
          </a:bodyPr>
          <a:lstStyle/>
          <a:p>
            <a:pPr algn="l">
              <a:lnSpc>
                <a:spcPts val="4848"/>
              </a:lnSpc>
            </a:pPr>
            <a:r>
              <a:rPr lang="en-US" sz="3463">
                <a:solidFill>
                  <a:srgbClr val="000000"/>
                </a:solidFill>
                <a:latin typeface="Montserrat"/>
                <a:ea typeface="Montserrat"/>
                <a:cs typeface="Montserrat"/>
                <a:sym typeface="Montserrat"/>
              </a:rPr>
              <a:t>First is to educate the newer members and newcomers to the industry on the often incorrectly used descriptions of the two lining systems. The terminology Refractory Lining and Chemical Resistant Masonry Lining are far too often used interchangeably. </a:t>
            </a:r>
          </a:p>
          <a:p>
            <a:pPr algn="l">
              <a:lnSpc>
                <a:spcPts val="4848"/>
              </a:lnSpc>
            </a:pPr>
            <a:endParaRPr lang="en-US" sz="3463">
              <a:solidFill>
                <a:srgbClr val="000000"/>
              </a:solidFill>
              <a:latin typeface="Montserrat"/>
              <a:ea typeface="Montserrat"/>
              <a:cs typeface="Montserrat"/>
              <a:sym typeface="Montserrat"/>
            </a:endParaRPr>
          </a:p>
          <a:p>
            <a:pPr algn="l">
              <a:lnSpc>
                <a:spcPts val="4848"/>
              </a:lnSpc>
              <a:spcBef>
                <a:spcPct val="0"/>
              </a:spcBef>
            </a:pPr>
            <a:r>
              <a:rPr lang="en-US" sz="3463">
                <a:solidFill>
                  <a:srgbClr val="000000"/>
                </a:solidFill>
                <a:latin typeface="Montserrat"/>
                <a:ea typeface="Montserrat"/>
                <a:cs typeface="Montserrat"/>
                <a:sym typeface="Montserrat"/>
              </a:rPr>
              <a:t>Second is to develop an awareness for those users who might not appreciate the different knowledge and skill sets required for installing the different materials. </a:t>
            </a:r>
          </a:p>
          <a:p>
            <a:pPr algn="l">
              <a:lnSpc>
                <a:spcPts val="4848"/>
              </a:lnSpc>
              <a:spcBef>
                <a:spcPct val="0"/>
              </a:spcBef>
            </a:pPr>
            <a:endParaRPr lang="en-US" sz="3463">
              <a:solidFill>
                <a:srgbClr val="000000"/>
              </a:solidFill>
              <a:latin typeface="Montserrat"/>
              <a:ea typeface="Montserrat"/>
              <a:cs typeface="Montserrat"/>
              <a:sym typeface="Montserrat"/>
            </a:endParaRPr>
          </a:p>
          <a:p>
            <a:pPr algn="l">
              <a:lnSpc>
                <a:spcPts val="4848"/>
              </a:lnSpc>
              <a:spcBef>
                <a:spcPct val="0"/>
              </a:spcBef>
            </a:pPr>
            <a:r>
              <a:rPr lang="en-US" sz="3463">
                <a:solidFill>
                  <a:srgbClr val="000000"/>
                </a:solidFill>
                <a:latin typeface="Montserrat"/>
                <a:ea typeface="Montserrat"/>
                <a:cs typeface="Montserrat"/>
                <a:sym typeface="Montserrat"/>
              </a:rPr>
              <a:t>And finally, to highlight the efforts of the two MTI projects currently underway, the availability of the two new resources and the possibility for future work.</a:t>
            </a:r>
          </a:p>
          <a:p>
            <a:pPr algn="l">
              <a:lnSpc>
                <a:spcPts val="4848"/>
              </a:lnSpc>
              <a:spcBef>
                <a:spcPct val="0"/>
              </a:spcBef>
            </a:pPr>
            <a:endParaRPr lang="en-US" sz="3463">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4613545" y="306017"/>
            <a:ext cx="9060910"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What is a refractory lining:</a:t>
            </a:r>
          </a:p>
        </p:txBody>
      </p:sp>
      <p:sp>
        <p:nvSpPr>
          <p:cNvPr id="5" name="TextBox 5"/>
          <p:cNvSpPr txBox="1"/>
          <p:nvPr/>
        </p:nvSpPr>
        <p:spPr>
          <a:xfrm>
            <a:off x="650190" y="1745046"/>
            <a:ext cx="16987620" cy="4855513"/>
          </a:xfrm>
          <a:prstGeom prst="rect">
            <a:avLst/>
          </a:prstGeom>
        </p:spPr>
        <p:txBody>
          <a:bodyPr lIns="0" tIns="0" rIns="0" bIns="0" rtlCol="0" anchor="t">
            <a:spAutoFit/>
          </a:bodyPr>
          <a:lstStyle/>
          <a:p>
            <a:pPr algn="l">
              <a:lnSpc>
                <a:spcPts val="4848"/>
              </a:lnSpc>
            </a:pPr>
            <a:r>
              <a:rPr lang="en-US" sz="3463">
                <a:solidFill>
                  <a:srgbClr val="000000"/>
                </a:solidFill>
                <a:latin typeface="Montserrat"/>
                <a:ea typeface="Montserrat"/>
                <a:cs typeface="Montserrat"/>
                <a:sym typeface="Montserrat"/>
              </a:rPr>
              <a:t>A refractory lining is a protective, heat-resistant layer of materials like bricks, castable, or fiber, used to line the interior of high-temperature equipment like furnaces, kilns, and boilers. </a:t>
            </a:r>
          </a:p>
          <a:p>
            <a:pPr algn="l">
              <a:lnSpc>
                <a:spcPts val="4848"/>
              </a:lnSpc>
            </a:pPr>
            <a:endParaRPr lang="en-US" sz="3463">
              <a:solidFill>
                <a:srgbClr val="000000"/>
              </a:solidFill>
              <a:latin typeface="Montserrat"/>
              <a:ea typeface="Montserrat"/>
              <a:cs typeface="Montserrat"/>
              <a:sym typeface="Montserrat"/>
            </a:endParaRPr>
          </a:p>
          <a:p>
            <a:pPr algn="l">
              <a:lnSpc>
                <a:spcPts val="4848"/>
              </a:lnSpc>
              <a:spcBef>
                <a:spcPct val="0"/>
              </a:spcBef>
            </a:pPr>
            <a:r>
              <a:rPr lang="en-US" sz="3463">
                <a:solidFill>
                  <a:srgbClr val="000000"/>
                </a:solidFill>
                <a:latin typeface="Montserrat"/>
                <a:ea typeface="Montserrat"/>
                <a:cs typeface="Montserrat"/>
                <a:sym typeface="Montserrat"/>
              </a:rPr>
              <a:t>Its primary functions are to insulate the equipment, protecting its outer shell from extreme heat and mechanical stress, and to resist thermal degradation and attack from the hot contents inside. </a:t>
            </a:r>
          </a:p>
          <a:p>
            <a:pPr algn="l">
              <a:lnSpc>
                <a:spcPts val="4848"/>
              </a:lnSpc>
              <a:spcBef>
                <a:spcPct val="0"/>
              </a:spcBef>
            </a:pPr>
            <a:endParaRPr lang="en-US" sz="3463">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3938310" y="306017"/>
            <a:ext cx="10411379"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Key aspects of refractory linings</a:t>
            </a:r>
          </a:p>
        </p:txBody>
      </p:sp>
      <p:sp>
        <p:nvSpPr>
          <p:cNvPr id="5" name="TextBox 5"/>
          <p:cNvSpPr txBox="1"/>
          <p:nvPr/>
        </p:nvSpPr>
        <p:spPr>
          <a:xfrm>
            <a:off x="650190" y="1745046"/>
            <a:ext cx="16987620" cy="8415958"/>
          </a:xfrm>
          <a:prstGeom prst="rect">
            <a:avLst/>
          </a:prstGeom>
        </p:spPr>
        <p:txBody>
          <a:bodyPr lIns="0" tIns="0" rIns="0" bIns="0" rtlCol="0" anchor="t">
            <a:spAutoFit/>
          </a:bodyPr>
          <a:lstStyle/>
          <a:p>
            <a:pPr algn="l">
              <a:lnSpc>
                <a:spcPts val="4428"/>
              </a:lnSpc>
            </a:pPr>
            <a:r>
              <a:rPr lang="en-US" sz="3163">
                <a:solidFill>
                  <a:srgbClr val="000000"/>
                </a:solidFill>
                <a:latin typeface="Montserrat"/>
                <a:ea typeface="Montserrat"/>
                <a:cs typeface="Montserrat"/>
                <a:sym typeface="Montserrat"/>
              </a:rPr>
              <a:t>The lining acts as a thermal barrier, preventing heat loss and protecting the vessel's structural shell from extreme temperatures, thermal shock, and corrosive materials.</a:t>
            </a:r>
          </a:p>
          <a:p>
            <a:pPr algn="l">
              <a:lnSpc>
                <a:spcPts val="4428"/>
              </a:lnSpc>
            </a:pPr>
            <a:endParaRPr lang="en-US" sz="3163">
              <a:solidFill>
                <a:srgbClr val="000000"/>
              </a:solidFill>
              <a:latin typeface="Montserrat"/>
              <a:ea typeface="Montserrat"/>
              <a:cs typeface="Montserrat"/>
              <a:sym typeface="Montserrat"/>
            </a:endParaRPr>
          </a:p>
          <a:p>
            <a:pPr algn="l">
              <a:lnSpc>
                <a:spcPts val="4428"/>
              </a:lnSpc>
            </a:pPr>
            <a:r>
              <a:rPr lang="en-US" sz="3163">
                <a:solidFill>
                  <a:srgbClr val="000000"/>
                </a:solidFill>
                <a:latin typeface="Montserrat"/>
                <a:ea typeface="Montserrat"/>
                <a:cs typeface="Montserrat"/>
                <a:sym typeface="Montserrat"/>
              </a:rPr>
              <a:t>• Materials: They are made from materials that can withstand high temperatures without melting or degrading. </a:t>
            </a:r>
          </a:p>
          <a:p>
            <a:pPr algn="l">
              <a:lnSpc>
                <a:spcPts val="4428"/>
              </a:lnSpc>
            </a:pPr>
            <a:endParaRPr lang="en-US" sz="3163">
              <a:solidFill>
                <a:srgbClr val="000000"/>
              </a:solidFill>
              <a:latin typeface="Montserrat"/>
              <a:ea typeface="Montserrat"/>
              <a:cs typeface="Montserrat"/>
              <a:sym typeface="Montserrat"/>
            </a:endParaRPr>
          </a:p>
          <a:p>
            <a:pPr algn="l">
              <a:lnSpc>
                <a:spcPts val="4428"/>
              </a:lnSpc>
            </a:pPr>
            <a:r>
              <a:rPr lang="en-US" sz="3163">
                <a:solidFill>
                  <a:srgbClr val="000000"/>
                </a:solidFill>
                <a:latin typeface="Montserrat"/>
                <a:ea typeface="Montserrat"/>
                <a:cs typeface="Montserrat"/>
                <a:sym typeface="Montserrat"/>
              </a:rPr>
              <a:t>Common forms include:</a:t>
            </a:r>
          </a:p>
          <a:p>
            <a:pPr algn="l">
              <a:lnSpc>
                <a:spcPts val="4428"/>
              </a:lnSpc>
            </a:pPr>
            <a:r>
              <a:rPr lang="en-US" sz="3163">
                <a:solidFill>
                  <a:srgbClr val="000000"/>
                </a:solidFill>
                <a:latin typeface="Montserrat"/>
                <a:ea typeface="Montserrat"/>
                <a:cs typeface="Montserrat"/>
                <a:sym typeface="Montserrat"/>
              </a:rPr>
              <a:t>• Shaped refractories: Refractory bricks made from materials like high alumina, magnesia, or silicon carbide.</a:t>
            </a:r>
          </a:p>
          <a:p>
            <a:pPr algn="l">
              <a:lnSpc>
                <a:spcPts val="4428"/>
              </a:lnSpc>
              <a:spcBef>
                <a:spcPct val="0"/>
              </a:spcBef>
            </a:pPr>
            <a:r>
              <a:rPr lang="en-US" sz="3163">
                <a:solidFill>
                  <a:srgbClr val="000000"/>
                </a:solidFill>
                <a:latin typeface="Montserrat"/>
                <a:ea typeface="Montserrat"/>
                <a:cs typeface="Montserrat"/>
                <a:sym typeface="Montserrat"/>
              </a:rPr>
              <a:t>•Monolithic refractories: Materials that can be applied without pre-shaped forms, such as castable, gunning material, or ramming mixes.</a:t>
            </a:r>
          </a:p>
          <a:p>
            <a:pPr algn="l">
              <a:lnSpc>
                <a:spcPts val="4428"/>
              </a:lnSpc>
              <a:spcBef>
                <a:spcPct val="0"/>
              </a:spcBef>
            </a:pPr>
            <a:r>
              <a:rPr lang="en-US" sz="3163">
                <a:solidFill>
                  <a:srgbClr val="000000"/>
                </a:solidFill>
                <a:latin typeface="Montserrat"/>
                <a:ea typeface="Montserrat"/>
                <a:cs typeface="Montserrat"/>
                <a:sym typeface="Montserrat"/>
              </a:rPr>
              <a:t>•Lightweight/Insulating refractories: Materials like insulating firebricks (IFB) or ceramic fiber blankets, boards, and modules, which provide insulation and reduce weight.</a:t>
            </a:r>
          </a:p>
          <a:p>
            <a:pPr algn="l">
              <a:lnSpc>
                <a:spcPts val="4428"/>
              </a:lnSpc>
              <a:spcBef>
                <a:spcPct val="0"/>
              </a:spcBef>
            </a:pPr>
            <a:endParaRPr lang="en-US" sz="3163">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6364510" y="306017"/>
            <a:ext cx="5558981"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Applications:</a:t>
            </a:r>
          </a:p>
        </p:txBody>
      </p:sp>
      <p:sp>
        <p:nvSpPr>
          <p:cNvPr id="5" name="TextBox 5"/>
          <p:cNvSpPr txBox="1"/>
          <p:nvPr/>
        </p:nvSpPr>
        <p:spPr>
          <a:xfrm>
            <a:off x="650190" y="1745046"/>
            <a:ext cx="16987620" cy="5044108"/>
          </a:xfrm>
          <a:prstGeom prst="rect">
            <a:avLst/>
          </a:prstGeom>
        </p:spPr>
        <p:txBody>
          <a:bodyPr lIns="0" tIns="0" rIns="0" bIns="0" rtlCol="0" anchor="t">
            <a:spAutoFit/>
          </a:bodyPr>
          <a:lstStyle/>
          <a:p>
            <a:pPr algn="l">
              <a:lnSpc>
                <a:spcPts val="4428"/>
              </a:lnSpc>
            </a:pPr>
            <a:r>
              <a:rPr lang="en-US" sz="3163">
                <a:solidFill>
                  <a:srgbClr val="000000"/>
                </a:solidFill>
                <a:latin typeface="Montserrat"/>
                <a:ea typeface="Montserrat"/>
                <a:cs typeface="Montserrat"/>
                <a:sym typeface="Montserrat"/>
              </a:rPr>
              <a:t>Metallurgy: Lining furnaces and vessels for holding and transporting molten metal and slag.</a:t>
            </a:r>
          </a:p>
          <a:p>
            <a:pPr algn="l">
              <a:lnSpc>
                <a:spcPts val="4428"/>
              </a:lnSpc>
            </a:pPr>
            <a:r>
              <a:rPr lang="en-US" sz="3163">
                <a:solidFill>
                  <a:srgbClr val="000000"/>
                </a:solidFill>
                <a:latin typeface="Montserrat"/>
                <a:ea typeface="Montserrat"/>
                <a:cs typeface="Montserrat"/>
                <a:sym typeface="Montserrat"/>
              </a:rPr>
              <a:t> </a:t>
            </a:r>
          </a:p>
          <a:p>
            <a:pPr algn="l">
              <a:lnSpc>
                <a:spcPts val="4428"/>
              </a:lnSpc>
            </a:pPr>
            <a:r>
              <a:rPr lang="en-US" sz="3163">
                <a:solidFill>
                  <a:srgbClr val="000000"/>
                </a:solidFill>
                <a:latin typeface="Montserrat"/>
                <a:ea typeface="Montserrat"/>
                <a:cs typeface="Montserrat"/>
                <a:sym typeface="Montserrat"/>
              </a:rPr>
              <a:t>Cement industry: Lining rotary kilns and other vessels.</a:t>
            </a:r>
          </a:p>
          <a:p>
            <a:pPr algn="l">
              <a:lnSpc>
                <a:spcPts val="4428"/>
              </a:lnSpc>
            </a:pPr>
            <a:r>
              <a:rPr lang="en-US" sz="3163">
                <a:solidFill>
                  <a:srgbClr val="000000"/>
                </a:solidFill>
                <a:latin typeface="Montserrat"/>
                <a:ea typeface="Montserrat"/>
                <a:cs typeface="Montserrat"/>
                <a:sym typeface="Montserrat"/>
              </a:rPr>
              <a:t> </a:t>
            </a:r>
          </a:p>
          <a:p>
            <a:pPr algn="l">
              <a:lnSpc>
                <a:spcPts val="4428"/>
              </a:lnSpc>
              <a:spcBef>
                <a:spcPct val="0"/>
              </a:spcBef>
            </a:pPr>
            <a:r>
              <a:rPr lang="en-US" sz="3163">
                <a:solidFill>
                  <a:srgbClr val="000000"/>
                </a:solidFill>
                <a:latin typeface="Montserrat"/>
                <a:ea typeface="Montserrat"/>
                <a:cs typeface="Montserrat"/>
                <a:sym typeface="Montserrat"/>
              </a:rPr>
              <a:t>Chemical processing: Boilers, reformers, and cracking furnaces.</a:t>
            </a:r>
          </a:p>
          <a:p>
            <a:pPr algn="l">
              <a:lnSpc>
                <a:spcPts val="4428"/>
              </a:lnSpc>
              <a:spcBef>
                <a:spcPct val="0"/>
              </a:spcBef>
            </a:pPr>
            <a:r>
              <a:rPr lang="en-US" sz="3163">
                <a:solidFill>
                  <a:srgbClr val="000000"/>
                </a:solidFill>
                <a:latin typeface="Montserrat"/>
                <a:ea typeface="Montserrat"/>
                <a:cs typeface="Montserrat"/>
                <a:sym typeface="Montserrat"/>
              </a:rPr>
              <a:t> </a:t>
            </a:r>
          </a:p>
          <a:p>
            <a:pPr algn="l">
              <a:lnSpc>
                <a:spcPts val="4428"/>
              </a:lnSpc>
              <a:spcBef>
                <a:spcPct val="0"/>
              </a:spcBef>
            </a:pPr>
            <a:r>
              <a:rPr lang="en-US" sz="3163">
                <a:solidFill>
                  <a:srgbClr val="000000"/>
                </a:solidFill>
                <a:latin typeface="Montserrat"/>
                <a:ea typeface="Montserrat"/>
                <a:cs typeface="Montserrat"/>
                <a:sym typeface="Montserrat"/>
              </a:rPr>
              <a:t>Other: Also used in rocket launch structures and incinerators</a:t>
            </a:r>
          </a:p>
          <a:p>
            <a:pPr algn="l">
              <a:lnSpc>
                <a:spcPts val="4428"/>
              </a:lnSpc>
              <a:spcBef>
                <a:spcPct val="0"/>
              </a:spcBef>
            </a:pPr>
            <a:endParaRPr lang="en-US" sz="3163">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7049252" y="306017"/>
            <a:ext cx="4189496"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Applications:</a:t>
            </a:r>
          </a:p>
        </p:txBody>
      </p:sp>
      <p:sp>
        <p:nvSpPr>
          <p:cNvPr id="5" name="TextBox 5"/>
          <p:cNvSpPr txBox="1"/>
          <p:nvPr/>
        </p:nvSpPr>
        <p:spPr>
          <a:xfrm>
            <a:off x="650190" y="1745046"/>
            <a:ext cx="16987620" cy="5044108"/>
          </a:xfrm>
          <a:prstGeom prst="rect">
            <a:avLst/>
          </a:prstGeom>
        </p:spPr>
        <p:txBody>
          <a:bodyPr lIns="0" tIns="0" rIns="0" bIns="0" rtlCol="0" anchor="t">
            <a:spAutoFit/>
          </a:bodyPr>
          <a:lstStyle/>
          <a:p>
            <a:pPr algn="l">
              <a:lnSpc>
                <a:spcPts val="4428"/>
              </a:lnSpc>
            </a:pPr>
            <a:r>
              <a:rPr lang="en-US" sz="3163">
                <a:solidFill>
                  <a:srgbClr val="000000"/>
                </a:solidFill>
                <a:latin typeface="Montserrat"/>
                <a:ea typeface="Montserrat"/>
                <a:cs typeface="Montserrat"/>
                <a:sym typeface="Montserrat"/>
              </a:rPr>
              <a:t>Metallurgy: Lining furnaces and vessels for holding and transporting molten metal and slag.</a:t>
            </a:r>
          </a:p>
          <a:p>
            <a:pPr algn="l">
              <a:lnSpc>
                <a:spcPts val="4428"/>
              </a:lnSpc>
            </a:pPr>
            <a:r>
              <a:rPr lang="en-US" sz="3163">
                <a:solidFill>
                  <a:srgbClr val="000000"/>
                </a:solidFill>
                <a:latin typeface="Montserrat"/>
                <a:ea typeface="Montserrat"/>
                <a:cs typeface="Montserrat"/>
                <a:sym typeface="Montserrat"/>
              </a:rPr>
              <a:t> </a:t>
            </a:r>
          </a:p>
          <a:p>
            <a:pPr algn="l">
              <a:lnSpc>
                <a:spcPts val="4428"/>
              </a:lnSpc>
            </a:pPr>
            <a:r>
              <a:rPr lang="en-US" sz="3163">
                <a:solidFill>
                  <a:srgbClr val="000000"/>
                </a:solidFill>
                <a:latin typeface="Montserrat"/>
                <a:ea typeface="Montserrat"/>
                <a:cs typeface="Montserrat"/>
                <a:sym typeface="Montserrat"/>
              </a:rPr>
              <a:t>Cement industry: Lining rotary kilns and other vessels.</a:t>
            </a:r>
          </a:p>
          <a:p>
            <a:pPr algn="l">
              <a:lnSpc>
                <a:spcPts val="4428"/>
              </a:lnSpc>
            </a:pPr>
            <a:r>
              <a:rPr lang="en-US" sz="3163">
                <a:solidFill>
                  <a:srgbClr val="000000"/>
                </a:solidFill>
                <a:latin typeface="Montserrat"/>
                <a:ea typeface="Montserrat"/>
                <a:cs typeface="Montserrat"/>
                <a:sym typeface="Montserrat"/>
              </a:rPr>
              <a:t> </a:t>
            </a:r>
          </a:p>
          <a:p>
            <a:pPr algn="l">
              <a:lnSpc>
                <a:spcPts val="4428"/>
              </a:lnSpc>
              <a:spcBef>
                <a:spcPct val="0"/>
              </a:spcBef>
            </a:pPr>
            <a:r>
              <a:rPr lang="en-US" sz="3163">
                <a:solidFill>
                  <a:srgbClr val="000000"/>
                </a:solidFill>
                <a:latin typeface="Montserrat"/>
                <a:ea typeface="Montserrat"/>
                <a:cs typeface="Montserrat"/>
                <a:sym typeface="Montserrat"/>
              </a:rPr>
              <a:t>Chemical processing: Boilers, reformers, and cracking furnaces.</a:t>
            </a:r>
          </a:p>
          <a:p>
            <a:pPr algn="l">
              <a:lnSpc>
                <a:spcPts val="4428"/>
              </a:lnSpc>
              <a:spcBef>
                <a:spcPct val="0"/>
              </a:spcBef>
            </a:pPr>
            <a:r>
              <a:rPr lang="en-US" sz="3163">
                <a:solidFill>
                  <a:srgbClr val="000000"/>
                </a:solidFill>
                <a:latin typeface="Montserrat"/>
                <a:ea typeface="Montserrat"/>
                <a:cs typeface="Montserrat"/>
                <a:sym typeface="Montserrat"/>
              </a:rPr>
              <a:t> </a:t>
            </a:r>
          </a:p>
          <a:p>
            <a:pPr algn="l">
              <a:lnSpc>
                <a:spcPts val="4428"/>
              </a:lnSpc>
              <a:spcBef>
                <a:spcPct val="0"/>
              </a:spcBef>
            </a:pPr>
            <a:r>
              <a:rPr lang="en-US" sz="3163">
                <a:solidFill>
                  <a:srgbClr val="000000"/>
                </a:solidFill>
                <a:latin typeface="Montserrat"/>
                <a:ea typeface="Montserrat"/>
                <a:cs typeface="Montserrat"/>
                <a:sym typeface="Montserrat"/>
              </a:rPr>
              <a:t>Other: Also used in rocket launch structures and incinerators</a:t>
            </a:r>
          </a:p>
          <a:p>
            <a:pPr algn="l">
              <a:lnSpc>
                <a:spcPts val="4428"/>
              </a:lnSpc>
              <a:spcBef>
                <a:spcPct val="0"/>
              </a:spcBef>
            </a:pPr>
            <a:endParaRPr lang="en-US" sz="3163">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grpSp>
        <p:nvGrpSpPr>
          <p:cNvPr id="4" name="Group 4"/>
          <p:cNvGrpSpPr/>
          <p:nvPr/>
        </p:nvGrpSpPr>
        <p:grpSpPr>
          <a:xfrm>
            <a:off x="517375" y="3762406"/>
            <a:ext cx="5246370" cy="524637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t="-3023" b="-3023"/>
              </a:stretch>
            </a:blipFill>
          </p:spPr>
          <p:txBody>
            <a:bodyPr/>
            <a:lstStyle/>
            <a:p>
              <a:endParaRPr lang="en-US"/>
            </a:p>
          </p:txBody>
        </p:sp>
      </p:grpSp>
      <p:sp>
        <p:nvSpPr>
          <p:cNvPr id="6" name="TextBox 6"/>
          <p:cNvSpPr txBox="1"/>
          <p:nvPr/>
        </p:nvSpPr>
        <p:spPr>
          <a:xfrm>
            <a:off x="7429215" y="306017"/>
            <a:ext cx="3429570"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Pictures:</a:t>
            </a:r>
          </a:p>
        </p:txBody>
      </p:sp>
      <p:grpSp>
        <p:nvGrpSpPr>
          <p:cNvPr id="7" name="Group 7"/>
          <p:cNvGrpSpPr/>
          <p:nvPr/>
        </p:nvGrpSpPr>
        <p:grpSpPr>
          <a:xfrm>
            <a:off x="6520815" y="3762406"/>
            <a:ext cx="5246370" cy="5246370"/>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4"/>
              <a:stretch>
                <a:fillRect l="-29051" r="-29051"/>
              </a:stretch>
            </a:blipFill>
          </p:spPr>
          <p:txBody>
            <a:bodyPr/>
            <a:lstStyle/>
            <a:p>
              <a:endParaRPr lang="en-US"/>
            </a:p>
          </p:txBody>
        </p:sp>
      </p:grpSp>
      <p:grpSp>
        <p:nvGrpSpPr>
          <p:cNvPr id="9" name="Group 9"/>
          <p:cNvGrpSpPr/>
          <p:nvPr/>
        </p:nvGrpSpPr>
        <p:grpSpPr>
          <a:xfrm>
            <a:off x="12524255" y="3762406"/>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28810" r="-28810"/>
              </a:stretch>
            </a:blipFill>
          </p:spPr>
          <p:txBody>
            <a:bodyPr/>
            <a:lstStyle/>
            <a:p>
              <a:endParaRPr lang="en-US"/>
            </a:p>
          </p:txBody>
        </p:sp>
      </p:grpSp>
      <p:sp>
        <p:nvSpPr>
          <p:cNvPr id="11" name="TextBox 11"/>
          <p:cNvSpPr txBox="1"/>
          <p:nvPr/>
        </p:nvSpPr>
        <p:spPr>
          <a:xfrm>
            <a:off x="436799" y="2436188"/>
            <a:ext cx="5407521"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Your paragraph text</a:t>
            </a:r>
          </a:p>
        </p:txBody>
      </p:sp>
      <p:sp>
        <p:nvSpPr>
          <p:cNvPr id="12" name="TextBox 12"/>
          <p:cNvSpPr txBox="1"/>
          <p:nvPr/>
        </p:nvSpPr>
        <p:spPr>
          <a:xfrm>
            <a:off x="436799" y="2445713"/>
            <a:ext cx="5407521" cy="637843"/>
          </a:xfrm>
          <a:prstGeom prst="rect">
            <a:avLst/>
          </a:prstGeom>
        </p:spPr>
        <p:txBody>
          <a:bodyPr lIns="0" tIns="0" rIns="0" bIns="0" rtlCol="0" anchor="t">
            <a:spAutoFit/>
          </a:bodyPr>
          <a:lstStyle/>
          <a:p>
            <a:pPr algn="ctr">
              <a:lnSpc>
                <a:spcPts val="5268"/>
              </a:lnSpc>
              <a:spcBef>
                <a:spcPct val="0"/>
              </a:spcBef>
            </a:pPr>
            <a:r>
              <a:rPr lang="en-US" sz="3763">
                <a:solidFill>
                  <a:srgbClr val="000000"/>
                </a:solidFill>
                <a:latin typeface="Montserrat"/>
                <a:ea typeface="Montserrat"/>
                <a:cs typeface="Montserrat"/>
                <a:sym typeface="Montserrat"/>
              </a:rPr>
              <a:t>Fire Brick / Block</a:t>
            </a:r>
          </a:p>
        </p:txBody>
      </p:sp>
      <p:sp>
        <p:nvSpPr>
          <p:cNvPr id="13" name="TextBox 13"/>
          <p:cNvSpPr txBox="1"/>
          <p:nvPr/>
        </p:nvSpPr>
        <p:spPr>
          <a:xfrm>
            <a:off x="6359664" y="2445713"/>
            <a:ext cx="5407521" cy="1971343"/>
          </a:xfrm>
          <a:prstGeom prst="rect">
            <a:avLst/>
          </a:prstGeom>
        </p:spPr>
        <p:txBody>
          <a:bodyPr lIns="0" tIns="0" rIns="0" bIns="0" rtlCol="0" anchor="t">
            <a:spAutoFit/>
          </a:bodyPr>
          <a:lstStyle/>
          <a:p>
            <a:pPr algn="ctr">
              <a:lnSpc>
                <a:spcPts val="5268"/>
              </a:lnSpc>
              <a:spcBef>
                <a:spcPct val="0"/>
              </a:spcBef>
            </a:pPr>
            <a:r>
              <a:rPr lang="en-US" sz="3763">
                <a:solidFill>
                  <a:srgbClr val="000000"/>
                </a:solidFill>
                <a:latin typeface="Montserrat"/>
                <a:ea typeface="Montserrat"/>
                <a:cs typeface="Montserrat"/>
                <a:sym typeface="Montserrat"/>
              </a:rPr>
              <a:t>Pneumatically applied sprayed-on refractory</a:t>
            </a:r>
          </a:p>
          <a:p>
            <a:pPr algn="ctr">
              <a:lnSpc>
                <a:spcPts val="5268"/>
              </a:lnSpc>
              <a:spcBef>
                <a:spcPct val="0"/>
              </a:spcBef>
            </a:pPr>
            <a:endParaRPr lang="en-US" sz="3763">
              <a:solidFill>
                <a:srgbClr val="000000"/>
              </a:solidFill>
              <a:latin typeface="Montserrat"/>
              <a:ea typeface="Montserrat"/>
              <a:cs typeface="Montserrat"/>
              <a:sym typeface="Montserrat"/>
            </a:endParaRPr>
          </a:p>
        </p:txBody>
      </p:sp>
      <p:sp>
        <p:nvSpPr>
          <p:cNvPr id="14" name="TextBox 14"/>
          <p:cNvSpPr txBox="1"/>
          <p:nvPr/>
        </p:nvSpPr>
        <p:spPr>
          <a:xfrm>
            <a:off x="12282529" y="2445713"/>
            <a:ext cx="5407521" cy="2050718"/>
          </a:xfrm>
          <a:prstGeom prst="rect">
            <a:avLst/>
          </a:prstGeom>
        </p:spPr>
        <p:txBody>
          <a:bodyPr lIns="0" tIns="0" rIns="0" bIns="0" rtlCol="0" anchor="t">
            <a:spAutoFit/>
          </a:bodyPr>
          <a:lstStyle/>
          <a:p>
            <a:pPr algn="ctr">
              <a:lnSpc>
                <a:spcPts val="5268"/>
              </a:lnSpc>
              <a:spcBef>
                <a:spcPct val="0"/>
              </a:spcBef>
            </a:pPr>
            <a:r>
              <a:rPr lang="en-US" sz="3763">
                <a:solidFill>
                  <a:srgbClr val="000000"/>
                </a:solidFill>
                <a:latin typeface="Montserrat"/>
                <a:ea typeface="Montserrat"/>
                <a:cs typeface="Montserrat"/>
                <a:sym typeface="Montserrat"/>
              </a:rPr>
              <a:t>Poured castable with form</a:t>
            </a:r>
          </a:p>
          <a:p>
            <a:pPr algn="ctr">
              <a:lnSpc>
                <a:spcPts val="5968"/>
              </a:lnSpc>
              <a:spcBef>
                <a:spcPct val="0"/>
              </a:spcBef>
            </a:pPr>
            <a:endParaRPr lang="en-US" sz="3763">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2095005" y="306017"/>
            <a:ext cx="14097990"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What is a chemical resistant masonry lining</a:t>
            </a:r>
          </a:p>
        </p:txBody>
      </p:sp>
      <p:sp>
        <p:nvSpPr>
          <p:cNvPr id="5" name="TextBox 5"/>
          <p:cNvSpPr txBox="1"/>
          <p:nvPr/>
        </p:nvSpPr>
        <p:spPr>
          <a:xfrm>
            <a:off x="650190" y="1745046"/>
            <a:ext cx="16987620" cy="6168058"/>
          </a:xfrm>
          <a:prstGeom prst="rect">
            <a:avLst/>
          </a:prstGeom>
        </p:spPr>
        <p:txBody>
          <a:bodyPr lIns="0" tIns="0" rIns="0" bIns="0" rtlCol="0" anchor="t">
            <a:spAutoFit/>
          </a:bodyPr>
          <a:lstStyle/>
          <a:p>
            <a:pPr algn="l">
              <a:lnSpc>
                <a:spcPts val="4428"/>
              </a:lnSpc>
            </a:pPr>
            <a:r>
              <a:rPr lang="en-US" sz="3163">
                <a:solidFill>
                  <a:srgbClr val="000000"/>
                </a:solidFill>
                <a:latin typeface="Montserrat"/>
                <a:ea typeface="Montserrat"/>
                <a:cs typeface="Montserrat"/>
                <a:sym typeface="Montserrat"/>
              </a:rPr>
              <a:t>A chemical resistant masonry lining is a protective layer of acid-resistant bricks and special chemical-resistant mortars that is installed over a chemical resistant membrane.</a:t>
            </a:r>
          </a:p>
          <a:p>
            <a:pPr algn="l">
              <a:lnSpc>
                <a:spcPts val="4428"/>
              </a:lnSpc>
            </a:pPr>
            <a:r>
              <a:rPr lang="en-US" sz="3163">
                <a:solidFill>
                  <a:srgbClr val="000000"/>
                </a:solidFill>
                <a:latin typeface="Montserrat"/>
                <a:ea typeface="Montserrat"/>
                <a:cs typeface="Montserrat"/>
                <a:sym typeface="Montserrat"/>
              </a:rPr>
              <a:t> </a:t>
            </a:r>
          </a:p>
          <a:p>
            <a:pPr algn="l">
              <a:lnSpc>
                <a:spcPts val="4428"/>
              </a:lnSpc>
            </a:pPr>
            <a:r>
              <a:rPr lang="en-US" sz="3163">
                <a:solidFill>
                  <a:srgbClr val="000000"/>
                </a:solidFill>
                <a:latin typeface="Montserrat"/>
                <a:ea typeface="Montserrat"/>
                <a:cs typeface="Montserrat"/>
                <a:sym typeface="Montserrat"/>
              </a:rPr>
              <a:t>Used to line the inside of structures like tanks, vessels, and autoclaves to prevent corrosion from acids and other harsh chemicals. </a:t>
            </a:r>
          </a:p>
          <a:p>
            <a:pPr algn="l">
              <a:lnSpc>
                <a:spcPts val="4428"/>
              </a:lnSpc>
            </a:pPr>
            <a:r>
              <a:rPr lang="en-US" sz="3163">
                <a:solidFill>
                  <a:srgbClr val="000000"/>
                </a:solidFill>
                <a:latin typeface="Montserrat"/>
                <a:ea typeface="Montserrat"/>
                <a:cs typeface="Montserrat"/>
                <a:sym typeface="Montserrat"/>
              </a:rPr>
              <a:t> </a:t>
            </a:r>
          </a:p>
          <a:p>
            <a:pPr algn="l">
              <a:lnSpc>
                <a:spcPts val="4428"/>
              </a:lnSpc>
              <a:spcBef>
                <a:spcPct val="0"/>
              </a:spcBef>
            </a:pPr>
            <a:r>
              <a:rPr lang="en-US" sz="3163">
                <a:solidFill>
                  <a:srgbClr val="000000"/>
                </a:solidFill>
                <a:latin typeface="Montserrat"/>
                <a:ea typeface="Montserrat"/>
                <a:cs typeface="Montserrat"/>
                <a:sym typeface="Montserrat"/>
              </a:rPr>
              <a:t>These linings provide a durable, high-strength barrier that protects the underlying substrate, extending the life of equipment in industries such as chemical processing, steel manufacturing, and mini-industry. </a:t>
            </a:r>
          </a:p>
          <a:p>
            <a:pPr algn="l">
              <a:lnSpc>
                <a:spcPts val="4428"/>
              </a:lnSpc>
              <a:spcBef>
                <a:spcPct val="0"/>
              </a:spcBef>
            </a:pPr>
            <a:endParaRPr lang="en-US" sz="3163">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27394"/>
            <a:ext cx="18288000" cy="1663415"/>
            <a:chOff x="0" y="0"/>
            <a:chExt cx="2833290" cy="257706"/>
          </a:xfrm>
        </p:grpSpPr>
        <p:sp>
          <p:nvSpPr>
            <p:cNvPr id="3" name="Freeform 3"/>
            <p:cNvSpPr/>
            <p:nvPr/>
          </p:nvSpPr>
          <p:spPr>
            <a:xfrm>
              <a:off x="0" y="0"/>
              <a:ext cx="2833290" cy="257707"/>
            </a:xfrm>
            <a:custGeom>
              <a:avLst/>
              <a:gdLst/>
              <a:ahLst/>
              <a:cxnLst/>
              <a:rect l="l" t="t" r="r" b="b"/>
              <a:pathLst>
                <a:path w="2833290" h="257707">
                  <a:moveTo>
                    <a:pt x="0" y="0"/>
                  </a:moveTo>
                  <a:lnTo>
                    <a:pt x="2833290" y="0"/>
                  </a:lnTo>
                  <a:lnTo>
                    <a:pt x="2833290" y="257707"/>
                  </a:lnTo>
                  <a:lnTo>
                    <a:pt x="0" y="257707"/>
                  </a:lnTo>
                  <a:close/>
                </a:path>
              </a:pathLst>
            </a:custGeom>
            <a:blipFill>
              <a:blip r:embed="rId2"/>
              <a:stretch>
                <a:fillRect l="-15823" r="-15823"/>
              </a:stretch>
            </a:blipFill>
          </p:spPr>
          <p:txBody>
            <a:bodyPr/>
            <a:lstStyle/>
            <a:p>
              <a:endParaRPr lang="en-US"/>
            </a:p>
          </p:txBody>
        </p:sp>
      </p:grpSp>
      <p:sp>
        <p:nvSpPr>
          <p:cNvPr id="4" name="TextBox 4"/>
          <p:cNvSpPr txBox="1"/>
          <p:nvPr/>
        </p:nvSpPr>
        <p:spPr>
          <a:xfrm>
            <a:off x="3649610" y="306017"/>
            <a:ext cx="10988780" cy="720393"/>
          </a:xfrm>
          <a:prstGeom prst="rect">
            <a:avLst/>
          </a:prstGeom>
        </p:spPr>
        <p:txBody>
          <a:bodyPr lIns="0" tIns="0" rIns="0" bIns="0" rtlCol="0" anchor="t">
            <a:spAutoFit/>
          </a:bodyPr>
          <a:lstStyle/>
          <a:p>
            <a:pPr algn="ctr">
              <a:lnSpc>
                <a:spcPts val="5968"/>
              </a:lnSpc>
              <a:spcBef>
                <a:spcPct val="0"/>
              </a:spcBef>
            </a:pPr>
            <a:r>
              <a:rPr lang="en-US" sz="4263">
                <a:solidFill>
                  <a:srgbClr val="FFFFFF"/>
                </a:solidFill>
                <a:latin typeface="Montserrat"/>
                <a:ea typeface="Montserrat"/>
                <a:cs typeface="Montserrat"/>
                <a:sym typeface="Montserrat"/>
              </a:rPr>
              <a:t>Key features and purpose</a:t>
            </a:r>
          </a:p>
        </p:txBody>
      </p:sp>
      <p:sp>
        <p:nvSpPr>
          <p:cNvPr id="5" name="TextBox 5"/>
          <p:cNvSpPr txBox="1"/>
          <p:nvPr/>
        </p:nvSpPr>
        <p:spPr>
          <a:xfrm>
            <a:off x="650190" y="1745046"/>
            <a:ext cx="16987620" cy="7853983"/>
          </a:xfrm>
          <a:prstGeom prst="rect">
            <a:avLst/>
          </a:prstGeom>
        </p:spPr>
        <p:txBody>
          <a:bodyPr lIns="0" tIns="0" rIns="0" bIns="0" rtlCol="0" anchor="t">
            <a:spAutoFit/>
          </a:bodyPr>
          <a:lstStyle/>
          <a:p>
            <a:pPr algn="l">
              <a:lnSpc>
                <a:spcPts val="4428"/>
              </a:lnSpc>
            </a:pPr>
            <a:r>
              <a:rPr lang="en-US" sz="3163">
                <a:solidFill>
                  <a:srgbClr val="000000"/>
                </a:solidFill>
                <a:latin typeface="Montserrat"/>
                <a:ea typeface="Montserrat"/>
                <a:cs typeface="Montserrat"/>
                <a:sym typeface="Montserrat"/>
              </a:rPr>
              <a:t>Protective barrier: It acts as a barrier between corrosive substances and the structural material (like steel or concrete), in an effort to prevent damage and corrosion to the equipment.</a:t>
            </a:r>
          </a:p>
          <a:p>
            <a:pPr algn="l">
              <a:lnSpc>
                <a:spcPts val="4428"/>
              </a:lnSpc>
            </a:pPr>
            <a:endParaRPr lang="en-US" sz="3163">
              <a:solidFill>
                <a:srgbClr val="000000"/>
              </a:solidFill>
              <a:latin typeface="Montserrat"/>
              <a:ea typeface="Montserrat"/>
              <a:cs typeface="Montserrat"/>
              <a:sym typeface="Montserrat"/>
            </a:endParaRPr>
          </a:p>
          <a:p>
            <a:pPr algn="l">
              <a:lnSpc>
                <a:spcPts val="4428"/>
              </a:lnSpc>
            </a:pPr>
            <a:r>
              <a:rPr lang="en-US" sz="3163">
                <a:solidFill>
                  <a:srgbClr val="262626"/>
                </a:solidFill>
                <a:latin typeface="Montserrat"/>
                <a:ea typeface="Montserrat"/>
                <a:cs typeface="Montserrat"/>
                <a:sym typeface="Montserrat"/>
              </a:rPr>
              <a:t>• Corrosion resistance: The specialized bricks and mortars are designed to withstand chemical attack, high temperatures, and other harsh conditions.</a:t>
            </a:r>
          </a:p>
          <a:p>
            <a:pPr algn="l">
              <a:lnSpc>
                <a:spcPts val="4428"/>
              </a:lnSpc>
            </a:pPr>
            <a:endParaRPr lang="en-US" sz="3163">
              <a:solidFill>
                <a:srgbClr val="262626"/>
              </a:solidFill>
              <a:latin typeface="Montserrat"/>
              <a:ea typeface="Montserrat"/>
              <a:cs typeface="Montserrat"/>
              <a:sym typeface="Montserrat"/>
            </a:endParaRPr>
          </a:p>
          <a:p>
            <a:pPr algn="l">
              <a:lnSpc>
                <a:spcPts val="4428"/>
              </a:lnSpc>
              <a:spcBef>
                <a:spcPct val="0"/>
              </a:spcBef>
            </a:pPr>
            <a:r>
              <a:rPr lang="en-US" sz="3163">
                <a:solidFill>
                  <a:srgbClr val="262626"/>
                </a:solidFill>
                <a:latin typeface="Montserrat"/>
                <a:ea typeface="Montserrat"/>
                <a:cs typeface="Montserrat"/>
                <a:sym typeface="Montserrat"/>
              </a:rPr>
              <a:t>• Structural integrity: By preventing corrosion, the lining maintains the structural integrity of the vessel or structure, ensuring long-term durability.</a:t>
            </a:r>
          </a:p>
          <a:p>
            <a:pPr algn="l">
              <a:lnSpc>
                <a:spcPts val="4428"/>
              </a:lnSpc>
              <a:spcBef>
                <a:spcPct val="0"/>
              </a:spcBef>
            </a:pPr>
            <a:endParaRPr lang="en-US" sz="3163">
              <a:solidFill>
                <a:srgbClr val="262626"/>
              </a:solidFill>
              <a:latin typeface="Montserrat"/>
              <a:ea typeface="Montserrat"/>
              <a:cs typeface="Montserrat"/>
              <a:sym typeface="Montserrat"/>
            </a:endParaRPr>
          </a:p>
          <a:p>
            <a:pPr algn="l">
              <a:lnSpc>
                <a:spcPts val="4428"/>
              </a:lnSpc>
              <a:spcBef>
                <a:spcPct val="0"/>
              </a:spcBef>
            </a:pPr>
            <a:r>
              <a:rPr lang="en-US" sz="3163">
                <a:solidFill>
                  <a:srgbClr val="262626"/>
                </a:solidFill>
                <a:latin typeface="Montserrat"/>
                <a:ea typeface="Montserrat"/>
                <a:cs typeface="Montserrat"/>
                <a:sym typeface="Montserrat"/>
              </a:rPr>
              <a:t>• Versatile application:</a:t>
            </a:r>
            <a:r>
              <a:rPr lang="en-US" sz="3163">
                <a:solidFill>
                  <a:srgbClr val="EF5A23"/>
                </a:solidFill>
                <a:latin typeface="Montserrat"/>
                <a:ea typeface="Montserrat"/>
                <a:cs typeface="Montserrat"/>
                <a:sym typeface="Montserrat"/>
              </a:rPr>
              <a:t> </a:t>
            </a:r>
            <a:r>
              <a:rPr lang="en-US" sz="3163">
                <a:solidFill>
                  <a:srgbClr val="000000"/>
                </a:solidFill>
                <a:latin typeface="Montserrat"/>
                <a:ea typeface="Montserrat"/>
                <a:cs typeface="Montserrat"/>
                <a:sym typeface="Montserrat"/>
              </a:rPr>
              <a:t>These linings are used in a wide range of applications, including chemical storage tanks, acid-handling systems, and wastewater treatment facilities. </a:t>
            </a:r>
          </a:p>
          <a:p>
            <a:pPr algn="l">
              <a:lnSpc>
                <a:spcPts val="4428"/>
              </a:lnSpc>
              <a:spcBef>
                <a:spcPct val="0"/>
              </a:spcBef>
            </a:pPr>
            <a:endParaRPr lang="en-US" sz="3163">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F8B9A46563A84CAB606B263130E40E" ma:contentTypeVersion="18" ma:contentTypeDescription="Create a new document." ma:contentTypeScope="" ma:versionID="9a17ef7658869470c38d8e443ed805dd">
  <xsd:schema xmlns:xsd="http://www.w3.org/2001/XMLSchema" xmlns:xs="http://www.w3.org/2001/XMLSchema" xmlns:p="http://schemas.microsoft.com/office/2006/metadata/properties" xmlns:ns2="97f34dd4-62ef-4aba-a731-5649855d4f56" xmlns:ns3="fe3710c7-bb2c-4db4-b435-617c023bcd2d" xmlns:ns4="869cb55d-35b1-4b5b-9d04-27325312bff8" targetNamespace="http://schemas.microsoft.com/office/2006/metadata/properties" ma:root="true" ma:fieldsID="fa877dd3151af6d103bc7d18e4e4b486" ns2:_="" ns3:_="" ns4:_="">
    <xsd:import namespace="97f34dd4-62ef-4aba-a731-5649855d4f56"/>
    <xsd:import namespace="fe3710c7-bb2c-4db4-b435-617c023bcd2d"/>
    <xsd:import namespace="869cb55d-35b1-4b5b-9d04-27325312bf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34dd4-62ef-4aba-a731-5649855d4f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b4bb3a-669a-4cb5-818d-9a75d9d7fd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3710c7-bb2c-4db4-b435-617c023bcd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9cb55d-35b1-4b5b-9d04-27325312bff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0e08fc3-365a-4562-bce1-c81ad7f01c6e}" ma:internalName="TaxCatchAll" ma:showField="CatchAllData" ma:web="869cb55d-35b1-4b5b-9d04-27325312bf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9cb55d-35b1-4b5b-9d04-27325312bff8" xsi:nil="true"/>
    <lcf76f155ced4ddcb4097134ff3c332f xmlns="97f34dd4-62ef-4aba-a731-5649855d4f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D959B7-D368-4009-9C2C-324207519ECA}">
  <ds:schemaRefs>
    <ds:schemaRef ds:uri="http://schemas.microsoft.com/sharepoint/v3/contenttype/forms"/>
  </ds:schemaRefs>
</ds:datastoreItem>
</file>

<file path=customXml/itemProps2.xml><?xml version="1.0" encoding="utf-8"?>
<ds:datastoreItem xmlns:ds="http://schemas.openxmlformats.org/officeDocument/2006/customXml" ds:itemID="{80D23619-68F3-4981-9749-CC2883905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f34dd4-62ef-4aba-a731-5649855d4f56"/>
    <ds:schemaRef ds:uri="fe3710c7-bb2c-4db4-b435-617c023bcd2d"/>
    <ds:schemaRef ds:uri="869cb55d-35b1-4b5b-9d04-27325312b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209094-2AA2-4FE5-A43E-53575B29FB95}">
  <ds:schemaRefs>
    <ds:schemaRef ds:uri="http://schemas.microsoft.com/office/2006/metadata/properties"/>
    <ds:schemaRef ds:uri="http://schemas.microsoft.com/office/infopath/2007/PartnerControls"/>
    <ds:schemaRef ds:uri="869cb55d-35b1-4b5b-9d04-27325312bff8"/>
    <ds:schemaRef ds:uri="97f34dd4-62ef-4aba-a731-5649855d4f56"/>
  </ds:schemaRefs>
</ds:datastoreItem>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Custom</PresentationFormat>
  <Paragraphs>139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Resistant Masonry: Refractory and Ceramics”</dc:title>
  <dc:creator>Cyndi Friedel</dc:creator>
  <cp:lastModifiedBy>Cyndi Friedel</cp:lastModifiedBy>
  <cp:revision>2</cp:revision>
  <dcterms:created xsi:type="dcterms:W3CDTF">2006-08-16T00:00:00Z</dcterms:created>
  <dcterms:modified xsi:type="dcterms:W3CDTF">2026-05-28T18:42:49Z</dcterms:modified>
  <dc:identifier>DAHKIgvmojE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0x010100F2F8B9A46563A84CAB606B263130E40E</vt:lpwstr>
  </property>
</Properties>
</file>